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
  </p:notesMasterIdLst>
  <p:handoutMasterIdLst>
    <p:handoutMasterId r:id="rId8"/>
  </p:handoutMasterIdLst>
  <p:sldIdLst>
    <p:sldId id="257" r:id="rId5"/>
    <p:sldId id="259"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p:cViewPr>
        <p:scale>
          <a:sx n="200" d="100"/>
          <a:sy n="200" d="100"/>
        </p:scale>
        <p:origin x="144" y="-4672"/>
      </p:cViewPr>
      <p:guideLst/>
    </p:cSldViewPr>
  </p:slideViewPr>
  <p:notesTextViewPr>
    <p:cViewPr>
      <p:scale>
        <a:sx n="1" d="1"/>
        <a:sy n="1" d="1"/>
      </p:scale>
      <p:origin x="0" y="0"/>
    </p:cViewPr>
  </p:notesTextViewPr>
  <p:notesViewPr>
    <p:cSldViewPr>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en-US" smtClean="0"/>
              <a:t>2/11/19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en-US" smtClean="0"/>
              <a:t>‹#›</a:t>
            </a:fld>
            <a:endParaRPr lang="en-US"/>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en-US" smtClean="0"/>
              <a:t>2/11/19</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en-US" smtClean="0"/>
              <a:t>‹#›</a:t>
            </a:fld>
            <a:endParaRPr lang="en-US"/>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tside">
    <p:spTree>
      <p:nvGrpSpPr>
        <p:cNvPr id="1" name=""/>
        <p:cNvGrpSpPr/>
        <p:nvPr/>
      </p:nvGrpSpPr>
      <p:grpSpPr>
        <a:xfrm>
          <a:off x="0" y="0"/>
          <a:ext cx="0" cy="0"/>
          <a:chOff x="0" y="0"/>
          <a:chExt cx="0" cy="0"/>
        </a:xfrm>
      </p:grpSpPr>
      <p:sp>
        <p:nvSpPr>
          <p:cNvPr id="41"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a:latin typeface="Arial" pitchFamily="34" charset="0"/>
                <a:cs typeface="Arial" pitchFamily="34" charset="0"/>
              </a:rPr>
              <a:t>Note: </a:t>
            </a:r>
          </a:p>
          <a:p>
            <a:pPr>
              <a:spcBef>
                <a:spcPts val="1200"/>
              </a:spcBef>
            </a:pPr>
            <a:r>
              <a:rPr lang="en-US" sz="1100" b="1" i="1" baseline="0" dirty="0">
                <a:latin typeface="Arial" pitchFamily="34" charset="0"/>
                <a:cs typeface="Arial" pitchFamily="34" charset="0"/>
              </a:rPr>
              <a:t>This brochure </a:t>
            </a:r>
            <a:r>
              <a:rPr lang="en-US" sz="1100" b="1" i="1" dirty="0">
                <a:latin typeface="Arial" pitchFamily="34" charset="0"/>
                <a:cs typeface="Arial" pitchFamily="34" charset="0"/>
              </a:rPr>
              <a:t>is designed to be printed. </a:t>
            </a:r>
            <a:r>
              <a:rPr lang="en-US" sz="1100" b="1" i="1" baseline="0" dirty="0">
                <a:latin typeface="Arial" pitchFamily="34" charset="0"/>
                <a:cs typeface="Arial" pitchFamily="34" charset="0"/>
              </a:rPr>
              <a:t>You should test print on regular paper to ensure proper positioning before printing on</a:t>
            </a:r>
            <a:r>
              <a:rPr lang="en-US" sz="1100" b="1" i="1" dirty="0">
                <a:latin typeface="Arial" pitchFamily="34" charset="0"/>
                <a:cs typeface="Arial" pitchFamily="34" charset="0"/>
              </a:rPr>
              <a:t> card stock.</a:t>
            </a:r>
          </a:p>
          <a:p>
            <a:pPr>
              <a:spcBef>
                <a:spcPts val="1200"/>
              </a:spcBef>
            </a:pPr>
            <a:r>
              <a:rPr lang="en-US"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a:latin typeface="Arial" pitchFamily="34" charset="0"/>
                <a:cs typeface="Arial" pitchFamily="34" charset="0"/>
              </a:rPr>
              <a:t>Check your printer instructions to print double-sided pages.</a:t>
            </a:r>
            <a:endParaRPr lang="en-US" sz="1100" b="1" i="1" baseline="0" dirty="0">
              <a:latin typeface="Arial" pitchFamily="34" charset="0"/>
              <a:cs typeface="Arial" pitchFamily="34" charset="0"/>
            </a:endParaRPr>
          </a:p>
          <a:p>
            <a:pPr>
              <a:spcBef>
                <a:spcPts val="1200"/>
              </a:spcBef>
            </a:pPr>
            <a:r>
              <a:rPr lang="en-US" sz="1100" b="1" i="1" baseline="0" dirty="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a:latin typeface="Arial" pitchFamily="34" charset="0"/>
                <a:cs typeface="Arial" pitchFamily="34" charset="0"/>
              </a:rPr>
              <a:t>in the placeholder to insert your own image.</a:t>
            </a:r>
          </a:p>
          <a:p>
            <a:pPr>
              <a:spcBef>
                <a:spcPts val="1200"/>
              </a:spcBef>
            </a:pPr>
            <a:r>
              <a:rPr lang="en-US" sz="1100" b="1" i="1" dirty="0">
                <a:latin typeface="Arial" pitchFamily="34" charset="0"/>
                <a:cs typeface="Arial" pitchFamily="34" charset="0"/>
              </a:rPr>
              <a:t>To change the logo to your own, right-click  the picture “replace with LOGO” and choose Change Picture.</a:t>
            </a:r>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65848" y="4343399"/>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How do you get started with this template?</a:t>
            </a:r>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can use this fresh, professional brochure just as is or easily customize it.</a:t>
            </a:r>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a:t>We’ve included a few tips throughout the template to help you get started.</a:t>
            </a:r>
            <a:br>
              <a:rPr lang="en-US" dirty="0"/>
            </a:br>
            <a:r>
              <a:rPr lang="en-US" dirty="0"/>
              <a:t>To replace any tip text (such as this) with your own, just click it and begin typing.</a:t>
            </a:r>
            <a:br>
              <a:rPr lang="en-US" dirty="0"/>
            </a:br>
            <a:r>
              <a:rPr lang="en-US" dirty="0"/>
              <a:t>To replace photos in the brochure, select an image and delete it. Then click the Insert Picture icon in the placeholder to insert your own photo.</a:t>
            </a:r>
            <a:br>
              <a:rPr lang="en-US" dirty="0"/>
            </a:br>
            <a:r>
              <a:rPr lang="en-US" dirty="0"/>
              <a:t>To change the logo to your own, right-click  the picture “replace with LOGO” and choose Change Picture.</a:t>
            </a:r>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Who We Are</a:t>
            </a:r>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About Us</a:t>
            </a:r>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Contact Us</a:t>
            </a:r>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Phone: [Telephone]</a:t>
            </a:r>
            <a:br>
              <a:rPr lang="en-US" sz="1000" b="0" cap="none" baseline="0" dirty="0">
                <a:solidFill>
                  <a:schemeClr val="tx1"/>
                </a:solidFill>
                <a:latin typeface="+mn-lt"/>
              </a:rPr>
            </a:br>
            <a:r>
              <a:rPr lang="en-US" sz="1000" b="0" cap="none" baseline="0" dirty="0">
                <a:solidFill>
                  <a:schemeClr val="tx1"/>
                </a:solidFill>
                <a:latin typeface="+mn-lt"/>
              </a:rPr>
              <a:t>Email: [Email address]</a:t>
            </a:r>
            <a:br>
              <a:rPr lang="en-US" sz="1000" b="0" cap="none" baseline="0" dirty="0">
                <a:solidFill>
                  <a:schemeClr val="tx1"/>
                </a:solidFill>
                <a:latin typeface="+mn-lt"/>
              </a:rPr>
            </a:br>
            <a:r>
              <a:rPr lang="en-US" sz="1000" b="0" cap="none" baseline="0" dirty="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[company name]</a:t>
            </a:r>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a:t>[Address]</a:t>
            </a:r>
            <a:br>
              <a:rPr lang="en-US" dirty="0"/>
            </a:br>
            <a:r>
              <a:rPr lang="en-US" dirty="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a:t>Company name</a:t>
            </a:r>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[Brochure subtitle or company tagline.]</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
    <p:spTree>
      <p:nvGrpSpPr>
        <p:cNvPr id="1" name=""/>
        <p:cNvGrpSpPr/>
        <p:nvPr/>
      </p:nvGrpSpPr>
      <p:grpSpPr>
        <a:xfrm>
          <a:off x="0" y="0"/>
          <a:ext cx="0" cy="0"/>
          <a:chOff x="0" y="0"/>
          <a:chExt cx="0" cy="0"/>
        </a:xfrm>
      </p:grpSpPr>
      <p:sp>
        <p:nvSpPr>
          <p:cNvPr id="38"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a:latin typeface="Arial" pitchFamily="34" charset="0"/>
                <a:cs typeface="Arial" pitchFamily="34" charset="0"/>
              </a:rPr>
              <a:t>Note: </a:t>
            </a:r>
          </a:p>
          <a:p>
            <a:pPr>
              <a:spcBef>
                <a:spcPts val="1200"/>
              </a:spcBef>
            </a:pPr>
            <a:r>
              <a:rPr lang="en-US" sz="1100" b="1" i="1" baseline="0" dirty="0">
                <a:latin typeface="Arial" pitchFamily="34" charset="0"/>
                <a:cs typeface="Arial" pitchFamily="34" charset="0"/>
              </a:rPr>
              <a:t>This brochure </a:t>
            </a:r>
            <a:r>
              <a:rPr lang="en-US" sz="1100" b="1" i="1" dirty="0">
                <a:latin typeface="Arial" pitchFamily="34" charset="0"/>
                <a:cs typeface="Arial" pitchFamily="34" charset="0"/>
              </a:rPr>
              <a:t>is designed to be printed. </a:t>
            </a:r>
            <a:r>
              <a:rPr lang="en-US" sz="1100" b="1" i="1" baseline="0" dirty="0">
                <a:latin typeface="Arial" pitchFamily="34" charset="0"/>
                <a:cs typeface="Arial" pitchFamily="34" charset="0"/>
              </a:rPr>
              <a:t>You should test print on regular paper to ensure proper positioning before printing on</a:t>
            </a:r>
            <a:r>
              <a:rPr lang="en-US" sz="1100" b="1" i="1" dirty="0">
                <a:latin typeface="Arial" pitchFamily="34" charset="0"/>
                <a:cs typeface="Arial" pitchFamily="34" charset="0"/>
              </a:rPr>
              <a:t> card stock.</a:t>
            </a:r>
          </a:p>
          <a:p>
            <a:pPr>
              <a:spcBef>
                <a:spcPts val="1200"/>
              </a:spcBef>
            </a:pPr>
            <a:r>
              <a:rPr lang="en-US"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a:latin typeface="Arial" pitchFamily="34" charset="0"/>
                <a:cs typeface="Arial" pitchFamily="34" charset="0"/>
              </a:rPr>
              <a:t>Check your printer instructions to print double-sided pages.</a:t>
            </a:r>
            <a:endParaRPr lang="en-US" sz="1100" b="1" i="1" baseline="0" dirty="0">
              <a:latin typeface="Arial" pitchFamily="34" charset="0"/>
              <a:cs typeface="Arial" pitchFamily="34" charset="0"/>
            </a:endParaRPr>
          </a:p>
          <a:p>
            <a:pPr>
              <a:spcBef>
                <a:spcPts val="1200"/>
              </a:spcBef>
            </a:pPr>
            <a:r>
              <a:rPr lang="en-US" sz="1100" b="1" i="1" baseline="0" dirty="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a:latin typeface="Arial" pitchFamily="34" charset="0"/>
                <a:cs typeface="Arial" pitchFamily="34" charset="0"/>
              </a:rPr>
              <a:t>in the placeholder to insert your own image.</a:t>
            </a:r>
          </a:p>
          <a:p>
            <a:pPr>
              <a:spcBef>
                <a:spcPts val="1200"/>
              </a:spcBef>
            </a:pPr>
            <a:r>
              <a:rPr lang="en-US" sz="1100" b="1" i="1" dirty="0">
                <a:latin typeface="Arial" pitchFamily="34" charset="0"/>
                <a:cs typeface="Arial" pitchFamily="34" charset="0"/>
              </a:rPr>
              <a:t>To change the logo to your own, right-click  the picture “replace with LOGO” and choose Change Picture.</a:t>
            </a:r>
          </a:p>
        </p:txBody>
      </p:sp>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3813048"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3048"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Here are a couple of ideas…</a:t>
            </a:r>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What do you include in a brochure?</a:t>
            </a:r>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This spot would be perfect for a mission statement. You might use the right side of the page to summarize how you stand out from the crowd and use the center for a brief success story.</a:t>
            </a:r>
            <a:br>
              <a:rPr lang="en-US" dirty="0"/>
            </a:br>
            <a:r>
              <a:rPr lang="en-US" dirty="0"/>
              <a:t>(And be sure to pick photos that show off what your company does best. Pictures should always dress to impress.)</a:t>
            </a:r>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 document that looks this good has to be difficult to format?</a:t>
            </a:r>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again! The placeholders in this brochure are formatted for you. Enter your own text with just a click.</a:t>
            </a:r>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be shy! Show them how fabulous you are! This is a great spot for a glowing testimonial.”</a:t>
            </a:r>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To easily customize the look of this brochure, on the Design tab of the ribbon, check out the Themes, Colors, and Fonts galleries.</a:t>
            </a:r>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Have company-branded colors or fonts?</a:t>
            </a:r>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No problem! The Themes, Colors, and Fonts galleries give you the option to add your own.</a:t>
            </a:r>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forget to include some specifics about what you offer, and how you differ from the competition.</a:t>
            </a:r>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Our Products and Services</a:t>
            </a:r>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could include a bulleted list of products, services, or major benefits of working with your company. Or just summarize your finer points in a few concise paragraphs.</a:t>
            </a:r>
            <a:br>
              <a:rPr lang="en-US" dirty="0"/>
            </a:br>
            <a:r>
              <a:rPr lang="en-US" dirty="0"/>
              <a:t>We know you could go on for hours about how great your business is. (And we don’t blame you—you’re amazing!) Just remember that this is marketing—if you want to grab their attention, keep it brief, friendly, and readable.</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2/11/19</a:t>
            </a:fld>
            <a:endParaRPr lang="en-US"/>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jpg"/><Relationship Id="rId4" Type="http://schemas.openxmlformats.org/officeDocument/2006/relationships/image" Target="../media/image4.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age result"/>
          <p:cNvPicPr/>
          <p:nvPr/>
        </p:nvPicPr>
        <p:blipFill rotWithShape="1">
          <a:blip r:embed="rId2" cstate="print">
            <a:extLst>
              <a:ext uri="{28A0092B-C50C-407E-A947-70E740481C1C}">
                <a14:useLocalDpi xmlns:a14="http://schemas.microsoft.com/office/drawing/2010/main" val="0"/>
              </a:ext>
            </a:extLst>
          </a:blip>
          <a:srcRect l="5960"/>
          <a:stretch/>
        </p:blipFill>
        <p:spPr bwMode="auto">
          <a:xfrm>
            <a:off x="7004831" y="457200"/>
            <a:ext cx="2735580" cy="1031875"/>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27" name="Picture 26"/>
          <p:cNvPicPr/>
          <p:nvPr/>
        </p:nvPicPr>
        <p:blipFill>
          <a:blip r:embed="rId3">
            <a:extLst>
              <a:ext uri="{28A0092B-C50C-407E-A947-70E740481C1C}">
                <a14:useLocalDpi xmlns:a14="http://schemas.microsoft.com/office/drawing/2010/main" val="0"/>
              </a:ext>
            </a:extLst>
          </a:blip>
          <a:stretch>
            <a:fillRect/>
          </a:stretch>
        </p:blipFill>
        <p:spPr>
          <a:xfrm>
            <a:off x="7004831" y="1485004"/>
            <a:ext cx="2735580" cy="833755"/>
          </a:xfrm>
          <a:prstGeom prst="rect">
            <a:avLst/>
          </a:prstGeom>
        </p:spPr>
      </p:pic>
      <p:pic>
        <p:nvPicPr>
          <p:cNvPr id="35" name="Picture 34" descr="Image result for scleral le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656" y="2315002"/>
            <a:ext cx="2738755" cy="1214120"/>
          </a:xfrm>
          <a:prstGeom prst="rect">
            <a:avLst/>
          </a:prstGeom>
          <a:noFill/>
          <a:ln>
            <a:noFill/>
          </a:ln>
        </p:spPr>
      </p:pic>
      <p:pic>
        <p:nvPicPr>
          <p:cNvPr id="36" name="Picture 35" descr="Image result for ligh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2291" y="4328639"/>
            <a:ext cx="2738120" cy="1104900"/>
          </a:xfrm>
          <a:prstGeom prst="rect">
            <a:avLst/>
          </a:prstGeom>
          <a:noFill/>
          <a:ln>
            <a:noFill/>
          </a:ln>
        </p:spPr>
      </p:pic>
      <p:pic>
        <p:nvPicPr>
          <p:cNvPr id="37" name="Picture 36"/>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01656" y="5400928"/>
            <a:ext cx="2738755" cy="1908175"/>
          </a:xfrm>
          <a:prstGeom prst="rect">
            <a:avLst/>
          </a:prstGeom>
        </p:spPr>
      </p:pic>
      <p:sp>
        <p:nvSpPr>
          <p:cNvPr id="7" name="Rectangle 6"/>
          <p:cNvSpPr/>
          <p:nvPr/>
        </p:nvSpPr>
        <p:spPr>
          <a:xfrm>
            <a:off x="7006027" y="3523988"/>
            <a:ext cx="2734384" cy="799517"/>
          </a:xfrm>
          <a:prstGeom prst="rect">
            <a:avLst/>
          </a:prstGeom>
          <a:solidFill>
            <a:srgbClr val="173043"/>
          </a:solidFill>
          <a:ln>
            <a:solidFill>
              <a:srgbClr val="173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61"/>
          <p:cNvSpPr txBox="1">
            <a:spLocks noChangeArrowheads="1"/>
          </p:cNvSpPr>
          <p:nvPr/>
        </p:nvSpPr>
        <p:spPr bwMode="auto">
          <a:xfrm>
            <a:off x="7228033" y="3705094"/>
            <a:ext cx="2286000" cy="437306"/>
          </a:xfrm>
          <a:prstGeom prst="rect">
            <a:avLst/>
          </a:prstGeom>
          <a:noFill/>
          <a:ln>
            <a:noFill/>
          </a:ln>
          <a:extLst>
            <a:ext uri="{FAA26D3D-D897-4be2-8F04-BA451C77F1D7}">
              <ma14:placeholderFlag xmlns:ma14="http://schemas.microsoft.com/office/mac/drawingml/2011/main" xmlns=""/>
            </a:ex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0" rIns="91440" bIns="0" anchor="t" anchorCtr="0" upright="1">
            <a:noAutofit/>
          </a:bodyPr>
          <a:lstStyle/>
          <a:p>
            <a:pPr algn="ctr">
              <a:lnSpc>
                <a:spcPct val="115000"/>
              </a:lnSpc>
              <a:spcAft>
                <a:spcPts val="800"/>
              </a:spcAft>
            </a:pPr>
            <a:r>
              <a:rPr lang="en-US" sz="1600" kern="100" dirty="0" err="1">
                <a:solidFill>
                  <a:schemeClr val="bg1"/>
                </a:solidFill>
                <a:latin typeface="Avenir Heavy" charset="0"/>
                <a:ea typeface="ＭＳ Ｐ明朝" charset="-128"/>
                <a:cs typeface="Times New Roman" charset="0"/>
              </a:rPr>
              <a:t>Devenez</a:t>
            </a:r>
            <a:r>
              <a:rPr lang="en-US" sz="1600" kern="100" dirty="0">
                <a:solidFill>
                  <a:schemeClr val="bg1"/>
                </a:solidFill>
                <a:latin typeface="Avenir Heavy" charset="0"/>
                <a:ea typeface="ＭＳ Ｐ明朝" charset="-128"/>
                <a:cs typeface="Times New Roman" charset="0"/>
              </a:rPr>
              <a:t> Fellow (FSLS)</a:t>
            </a:r>
            <a:endParaRPr lang="en-US" sz="1600" kern="100" dirty="0">
              <a:solidFill>
                <a:schemeClr val="bg1"/>
              </a:solidFill>
              <a:effectLst/>
              <a:latin typeface="Calisto MT" charset="0"/>
              <a:ea typeface="ＭＳ Ｐ明朝" charset="-128"/>
              <a:cs typeface="Times New Roman" charset="0"/>
            </a:endParaRPr>
          </a:p>
        </p:txBody>
      </p:sp>
      <p:sp>
        <p:nvSpPr>
          <p:cNvPr id="40" name="Text Box 9"/>
          <p:cNvSpPr txBox="1">
            <a:spLocks noChangeArrowheads="1"/>
          </p:cNvSpPr>
          <p:nvPr/>
        </p:nvSpPr>
        <p:spPr bwMode="auto">
          <a:xfrm>
            <a:off x="3661557" y="312311"/>
            <a:ext cx="2667001" cy="6383764"/>
          </a:xfrm>
          <a:prstGeom prst="rect">
            <a:avLst/>
          </a:prstGeom>
          <a:noFill/>
          <a:ln>
            <a:noFill/>
          </a:ln>
          <a:extLst>
            <a:ext uri="{FAA26D3D-D897-4be2-8F04-BA451C77F1D7}">
              <ma14:placeholderFlag xmlns:ma14="http://schemas.microsoft.com/office/mac/drawingml/2011/main" xmlns=""/>
            </a:ex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91440" rIns="91440" bIns="91440" anchor="t" anchorCtr="0" upright="1">
            <a:noAutofit/>
          </a:bodyPr>
          <a:lstStyle/>
          <a:p>
            <a:pPr algn="ctr">
              <a:lnSpc>
                <a:spcPct val="115000"/>
              </a:lnSpc>
              <a:spcAft>
                <a:spcPts val="300"/>
              </a:spcAft>
            </a:pPr>
            <a:r>
              <a:rPr lang="en-US" sz="1300" b="1" kern="100" dirty="0" err="1">
                <a:solidFill>
                  <a:srgbClr val="173043"/>
                </a:solidFill>
                <a:latin typeface="Avenir Heavy" charset="0"/>
                <a:ea typeface="ＭＳ Ｐ明朝" charset="-128"/>
                <a:cs typeface="Times New Roman" charset="0"/>
              </a:rPr>
              <a:t>Processus</a:t>
            </a:r>
            <a:r>
              <a:rPr lang="en-US" sz="1300" b="1" kern="100" dirty="0">
                <a:solidFill>
                  <a:srgbClr val="173043"/>
                </a:solidFill>
                <a:latin typeface="Avenir Heavy" charset="0"/>
                <a:ea typeface="ＭＳ Ｐ明朝" charset="-128"/>
                <a:cs typeface="Times New Roman" charset="0"/>
              </a:rPr>
              <a:t> de candidature </a:t>
            </a:r>
            <a:r>
              <a:rPr lang="en-US" sz="1300" b="1" kern="100" dirty="0" err="1">
                <a:solidFill>
                  <a:srgbClr val="002060"/>
                </a:solidFill>
                <a:latin typeface="Avenir Heavy" charset="0"/>
                <a:ea typeface="ＭＳ Ｐ明朝" charset="-128"/>
                <a:cs typeface="Times New Roman" charset="0"/>
              </a:rPr>
              <a:t>Devenir</a:t>
            </a:r>
            <a:r>
              <a:rPr lang="en-US" sz="1300" b="1" kern="100" dirty="0">
                <a:solidFill>
                  <a:srgbClr val="002060"/>
                </a:solidFill>
                <a:latin typeface="Avenir Heavy" charset="0"/>
                <a:ea typeface="ＭＳ Ｐ明朝" charset="-128"/>
                <a:cs typeface="Times New Roman" charset="0"/>
              </a:rPr>
              <a:t> </a:t>
            </a:r>
            <a:r>
              <a:rPr lang="en-US" sz="1300" b="1" kern="100" dirty="0">
                <a:solidFill>
                  <a:srgbClr val="173043"/>
                </a:solidFill>
                <a:latin typeface="Avenir Heavy" charset="0"/>
                <a:ea typeface="ＭＳ Ｐ明朝" charset="-128"/>
                <a:cs typeface="Times New Roman" charset="0"/>
              </a:rPr>
              <a:t>Fellow:</a:t>
            </a:r>
          </a:p>
          <a:p>
            <a:pPr algn="ctr">
              <a:lnSpc>
                <a:spcPct val="115000"/>
              </a:lnSpc>
              <a:spcAft>
                <a:spcPts val="300"/>
              </a:spcAft>
            </a:pPr>
            <a:endParaRPr lang="en-US" sz="1300" b="1" kern="100" dirty="0">
              <a:solidFill>
                <a:srgbClr val="173043"/>
              </a:solidFill>
              <a:latin typeface="Avenir Heavy" charset="0"/>
              <a:ea typeface="ＭＳ Ｐ明朝" charset="-128"/>
              <a:cs typeface="Times New Roman" charset="0"/>
            </a:endParaRPr>
          </a:p>
          <a:p>
            <a:pPr algn="ctr">
              <a:lnSpc>
                <a:spcPct val="115000"/>
              </a:lnSpc>
              <a:spcAft>
                <a:spcPts val="300"/>
              </a:spcAft>
            </a:pPr>
            <a:r>
              <a:rPr lang="fr" sz="1300" b="1" kern="100" dirty="0">
                <a:solidFill>
                  <a:srgbClr val="173043"/>
                </a:solidFill>
                <a:latin typeface="Avenir Book" charset="0"/>
                <a:ea typeface="ＭＳ Ｐ明朝" charset="-128"/>
                <a:cs typeface="Times New Roman" charset="0"/>
              </a:rPr>
              <a:t>Toute personne intéressée à obtenir le titre de </a:t>
            </a:r>
            <a:r>
              <a:rPr lang="fr" sz="1300" b="1" kern="100" dirty="0" err="1">
                <a:solidFill>
                  <a:srgbClr val="173043"/>
                </a:solidFill>
                <a:latin typeface="Avenir Book" charset="0"/>
                <a:ea typeface="ＭＳ Ｐ明朝" charset="-128"/>
                <a:cs typeface="Times New Roman" charset="0"/>
              </a:rPr>
              <a:t>Fellow</a:t>
            </a:r>
            <a:r>
              <a:rPr lang="fr" sz="1300" b="1" kern="100" dirty="0">
                <a:solidFill>
                  <a:srgbClr val="173043"/>
                </a:solidFill>
                <a:latin typeface="Avenir Book" charset="0"/>
                <a:ea typeface="ＭＳ Ｐ明朝" charset="-128"/>
                <a:cs typeface="Times New Roman" charset="0"/>
              </a:rPr>
              <a:t> doit poser sa candidature en faisant parvenir les documents suivants à l’adresse </a:t>
            </a:r>
          </a:p>
          <a:p>
            <a:pPr algn="ctr">
              <a:lnSpc>
                <a:spcPct val="115000"/>
              </a:lnSpc>
              <a:spcAft>
                <a:spcPts val="300"/>
              </a:spcAft>
            </a:pPr>
            <a:endParaRPr lang="fr" sz="1300" b="1" kern="100" dirty="0">
              <a:solidFill>
                <a:srgbClr val="173043"/>
              </a:solidFill>
              <a:latin typeface="Avenir Book" charset="0"/>
              <a:ea typeface="ＭＳ Ｐ明朝" charset="-128"/>
              <a:cs typeface="Times New Roman" charset="0"/>
            </a:endParaRPr>
          </a:p>
          <a:p>
            <a:pPr algn="ctr">
              <a:lnSpc>
                <a:spcPct val="115000"/>
              </a:lnSpc>
              <a:spcAft>
                <a:spcPts val="300"/>
              </a:spcAft>
            </a:pPr>
            <a:r>
              <a:rPr lang="en-US" sz="1300" b="1" kern="100" dirty="0" err="1">
                <a:solidFill>
                  <a:srgbClr val="173043"/>
                </a:solidFill>
                <a:latin typeface="Avenir Heavy" charset="0"/>
                <a:ea typeface="ＭＳ Ｐ明朝" charset="-128"/>
                <a:cs typeface="Times New Roman" charset="0"/>
              </a:rPr>
              <a:t>SLSfellowship@gmail.com</a:t>
            </a:r>
            <a:endParaRPr lang="en-US" sz="1300" b="1" kern="100" dirty="0">
              <a:solidFill>
                <a:srgbClr val="173043"/>
              </a:solidFill>
              <a:latin typeface="Avenir Heavy" charset="0"/>
              <a:ea typeface="ＭＳ Ｐ明朝" charset="-128"/>
              <a:cs typeface="Times New Roman" charset="0"/>
            </a:endParaRPr>
          </a:p>
          <a:p>
            <a:pPr algn="ctr">
              <a:lnSpc>
                <a:spcPct val="115000"/>
              </a:lnSpc>
              <a:spcAft>
                <a:spcPts val="300"/>
              </a:spcAft>
            </a:pPr>
            <a:endParaRPr lang="fr" sz="1300" b="1" kern="100" dirty="0">
              <a:solidFill>
                <a:srgbClr val="173043"/>
              </a:solidFill>
              <a:latin typeface="Avenir Book" charset="0"/>
              <a:ea typeface="ＭＳ Ｐ明朝" charset="-128"/>
              <a:cs typeface="Times New Roman" charset="0"/>
            </a:endParaRPr>
          </a:p>
          <a:p>
            <a:pPr algn="ctr">
              <a:lnSpc>
                <a:spcPct val="115000"/>
              </a:lnSpc>
              <a:spcAft>
                <a:spcPts val="300"/>
              </a:spcAft>
            </a:pPr>
            <a:r>
              <a:rPr lang="fr" sz="1300" b="1" kern="100" dirty="0">
                <a:solidFill>
                  <a:srgbClr val="173043"/>
                </a:solidFill>
                <a:latin typeface="Avenir Book" charset="0"/>
                <a:ea typeface="ＭＳ Ｐ明朝" charset="-128"/>
                <a:cs typeface="Times New Roman" charset="0"/>
              </a:rPr>
              <a:t>• Lettre d’intention </a:t>
            </a:r>
          </a:p>
          <a:p>
            <a:pPr algn="ctr">
              <a:lnSpc>
                <a:spcPct val="115000"/>
              </a:lnSpc>
              <a:spcAft>
                <a:spcPts val="300"/>
              </a:spcAft>
            </a:pPr>
            <a:r>
              <a:rPr lang="fr" sz="1300" b="1" kern="100" dirty="0">
                <a:solidFill>
                  <a:srgbClr val="173043"/>
                </a:solidFill>
                <a:latin typeface="Avenir Book" charset="0"/>
                <a:ea typeface="ＭＳ Ｐ明朝" charset="-128"/>
                <a:cs typeface="Times New Roman" charset="0"/>
              </a:rPr>
              <a:t>• Formulaire d’inscription</a:t>
            </a:r>
          </a:p>
          <a:p>
            <a:pPr algn="ctr">
              <a:lnSpc>
                <a:spcPct val="115000"/>
              </a:lnSpc>
              <a:spcAft>
                <a:spcPts val="300"/>
              </a:spcAft>
            </a:pPr>
            <a:r>
              <a:rPr lang="fr" sz="1300" b="1" kern="100" dirty="0">
                <a:solidFill>
                  <a:srgbClr val="173043"/>
                </a:solidFill>
                <a:latin typeface="Avenir Book" charset="0"/>
                <a:ea typeface="ＭＳ Ｐ明朝" charset="-128"/>
                <a:cs typeface="Times New Roman" charset="0"/>
              </a:rPr>
              <a:t>• Plan de travail pour recueillir les 60 points requis</a:t>
            </a:r>
          </a:p>
          <a:p>
            <a:pPr algn="ctr">
              <a:lnSpc>
                <a:spcPct val="115000"/>
              </a:lnSpc>
              <a:spcAft>
                <a:spcPts val="300"/>
              </a:spcAft>
            </a:pPr>
            <a:endParaRPr lang="fr" sz="1300" b="1" kern="100" dirty="0">
              <a:solidFill>
                <a:srgbClr val="173043"/>
              </a:solidFill>
              <a:latin typeface="Avenir Book" charset="0"/>
              <a:ea typeface="ＭＳ Ｐ明朝" charset="-128"/>
              <a:cs typeface="Times New Roman" charset="0"/>
            </a:endParaRPr>
          </a:p>
          <a:p>
            <a:pPr algn="ctr">
              <a:lnSpc>
                <a:spcPct val="115000"/>
              </a:lnSpc>
              <a:spcAft>
                <a:spcPts val="300"/>
              </a:spcAft>
            </a:pPr>
            <a:r>
              <a:rPr lang="fr" sz="1300" b="1" kern="100" dirty="0">
                <a:solidFill>
                  <a:srgbClr val="173043"/>
                </a:solidFill>
                <a:latin typeface="Avenir Book" charset="0"/>
                <a:ea typeface="ＭＳ Ｐ明朝" charset="-128"/>
                <a:cs typeface="Times New Roman" charset="0"/>
              </a:rPr>
              <a:t>Pour en savoir plus, consulter le site web de la SLS</a:t>
            </a:r>
          </a:p>
          <a:p>
            <a:pPr algn="ctr">
              <a:lnSpc>
                <a:spcPct val="115000"/>
              </a:lnSpc>
              <a:spcAft>
                <a:spcPts val="300"/>
              </a:spcAft>
            </a:pPr>
            <a:endParaRPr lang="en-US" sz="1300" b="1" kern="100" dirty="0">
              <a:solidFill>
                <a:srgbClr val="FFFFFF"/>
              </a:solidFill>
              <a:effectLst/>
              <a:latin typeface="Calisto MT" charset="0"/>
              <a:ea typeface="ＭＳ Ｐ明朝" charset="-128"/>
              <a:cs typeface="Times New Roman" charset="0"/>
            </a:endParaRPr>
          </a:p>
          <a:p>
            <a:pPr algn="ctr">
              <a:lnSpc>
                <a:spcPct val="115000"/>
              </a:lnSpc>
              <a:spcAft>
                <a:spcPts val="300"/>
              </a:spcAft>
            </a:pPr>
            <a:r>
              <a:rPr lang="en-US" sz="1300" b="1" kern="100" dirty="0" err="1">
                <a:solidFill>
                  <a:srgbClr val="173043"/>
                </a:solidFill>
                <a:latin typeface="Avenir Heavy" charset="0"/>
                <a:ea typeface="ＭＳ Ｐ明朝" charset="-128"/>
                <a:cs typeface="Times New Roman" charset="0"/>
              </a:rPr>
              <a:t>Devenir</a:t>
            </a:r>
            <a:r>
              <a:rPr lang="en-US" sz="1300" b="1" kern="100" dirty="0">
                <a:solidFill>
                  <a:srgbClr val="173043"/>
                </a:solidFill>
                <a:latin typeface="Avenir Heavy" charset="0"/>
                <a:ea typeface="ＭＳ Ｐ明朝" charset="-128"/>
                <a:cs typeface="Times New Roman" charset="0"/>
              </a:rPr>
              <a:t> </a:t>
            </a:r>
            <a:r>
              <a:rPr lang="en-US" sz="1300" b="1" kern="100" dirty="0" err="1">
                <a:solidFill>
                  <a:srgbClr val="173043"/>
                </a:solidFill>
                <a:latin typeface="Avenir Heavy" charset="0"/>
                <a:ea typeface="ＭＳ Ｐ明朝" charset="-128"/>
                <a:cs typeface="Times New Roman" charset="0"/>
              </a:rPr>
              <a:t>Membre</a:t>
            </a:r>
            <a:r>
              <a:rPr lang="en-US" sz="1300" b="1" kern="100" dirty="0">
                <a:solidFill>
                  <a:srgbClr val="173043"/>
                </a:solidFill>
                <a:latin typeface="Avenir Heavy" charset="0"/>
                <a:ea typeface="ＭＳ Ｐ明朝" charset="-128"/>
                <a:cs typeface="Times New Roman" charset="0"/>
              </a:rPr>
              <a:t>:</a:t>
            </a:r>
          </a:p>
          <a:p>
            <a:pPr algn="ctr">
              <a:lnSpc>
                <a:spcPct val="115000"/>
              </a:lnSpc>
              <a:spcAft>
                <a:spcPts val="300"/>
              </a:spcAft>
            </a:pPr>
            <a:endParaRPr lang="en-US" sz="1300" b="1" kern="100" dirty="0">
              <a:solidFill>
                <a:srgbClr val="173043"/>
              </a:solidFill>
              <a:latin typeface="Avenir Heavy" charset="0"/>
              <a:ea typeface="ＭＳ Ｐ明朝" charset="-128"/>
              <a:cs typeface="Times New Roman" charset="0"/>
            </a:endParaRPr>
          </a:p>
          <a:p>
            <a:pPr algn="ctr">
              <a:lnSpc>
                <a:spcPct val="115000"/>
              </a:lnSpc>
              <a:spcAft>
                <a:spcPts val="300"/>
              </a:spcAft>
            </a:pPr>
            <a:r>
              <a:rPr lang="fr" sz="1300" b="1" kern="100" dirty="0">
                <a:solidFill>
                  <a:srgbClr val="173043"/>
                </a:solidFill>
                <a:latin typeface="Avenir Heavy" charset="0"/>
                <a:ea typeface="ＭＳ Ｐ明朝" charset="-128"/>
                <a:cs typeface="Times New Roman" charset="0"/>
              </a:rPr>
              <a:t>Tout professionnel de la vue intéressé peut devenir membre sans frais de la SLS. </a:t>
            </a:r>
            <a:endParaRPr lang="en-US" sz="1300" b="1" kern="100" dirty="0">
              <a:solidFill>
                <a:srgbClr val="FFFFFF"/>
              </a:solidFill>
              <a:latin typeface="Calisto MT" charset="0"/>
              <a:ea typeface="ＭＳ Ｐ明朝" charset="-128"/>
              <a:cs typeface="Times New Roman" charset="0"/>
            </a:endParaRPr>
          </a:p>
          <a:p>
            <a:pPr algn="ctr">
              <a:lnSpc>
                <a:spcPct val="115000"/>
              </a:lnSpc>
              <a:spcAft>
                <a:spcPts val="300"/>
              </a:spcAft>
            </a:pPr>
            <a:r>
              <a:rPr lang="en-US" sz="1300" b="1" kern="100" dirty="0" err="1">
                <a:solidFill>
                  <a:srgbClr val="173043"/>
                </a:solidFill>
                <a:latin typeface="Avenir Heavy" charset="0"/>
                <a:ea typeface="ＭＳ Ｐ明朝" charset="-128"/>
                <a:cs typeface="Times New Roman" charset="0"/>
              </a:rPr>
              <a:t>www.sclerallens.org</a:t>
            </a:r>
            <a:endParaRPr lang="en-US" sz="1300" b="1" kern="100" dirty="0">
              <a:solidFill>
                <a:srgbClr val="173043"/>
              </a:solidFill>
              <a:latin typeface="Avenir Heavy" charset="0"/>
              <a:ea typeface="ＭＳ Ｐ明朝" charset="-128"/>
              <a:cs typeface="Times New Roman" charset="0"/>
            </a:endParaRPr>
          </a:p>
          <a:p>
            <a:pPr algn="ctr">
              <a:lnSpc>
                <a:spcPct val="115000"/>
              </a:lnSpc>
              <a:spcAft>
                <a:spcPts val="300"/>
              </a:spcAft>
            </a:pPr>
            <a:endParaRPr lang="en-US" sz="1300" b="1" kern="100" dirty="0">
              <a:solidFill>
                <a:srgbClr val="FFFFFF"/>
              </a:solidFill>
              <a:latin typeface="Calisto MT" charset="0"/>
              <a:ea typeface="ＭＳ Ｐ明朝" charset="-128"/>
              <a:cs typeface="Times New Roman" charset="0"/>
            </a:endParaRPr>
          </a:p>
          <a:p>
            <a:pPr algn="ctr">
              <a:lnSpc>
                <a:spcPct val="115000"/>
              </a:lnSpc>
              <a:spcAft>
                <a:spcPts val="300"/>
              </a:spcAft>
            </a:pPr>
            <a:endParaRPr lang="en-US" sz="1300" b="1" kern="100" dirty="0">
              <a:solidFill>
                <a:srgbClr val="FFFFFF"/>
              </a:solidFill>
              <a:latin typeface="Calisto MT" charset="0"/>
              <a:ea typeface="ＭＳ Ｐ明朝" charset="-128"/>
              <a:cs typeface="Times New Roman" charset="0"/>
            </a:endParaRPr>
          </a:p>
          <a:p>
            <a:pPr algn="ctr">
              <a:lnSpc>
                <a:spcPct val="115000"/>
              </a:lnSpc>
              <a:spcAft>
                <a:spcPts val="300"/>
              </a:spcAft>
            </a:pPr>
            <a:endParaRPr lang="en-US" sz="1300" b="1" kern="100" dirty="0">
              <a:solidFill>
                <a:srgbClr val="FFFFFF"/>
              </a:solidFill>
              <a:latin typeface="Calisto MT" charset="0"/>
              <a:ea typeface="ＭＳ Ｐ明朝" charset="-128"/>
              <a:cs typeface="Times New Roman" charset="0"/>
            </a:endParaRPr>
          </a:p>
          <a:p>
            <a:pPr marL="0" marR="0" algn="ctr">
              <a:lnSpc>
                <a:spcPct val="115000"/>
              </a:lnSpc>
              <a:spcBef>
                <a:spcPts val="0"/>
              </a:spcBef>
              <a:spcAft>
                <a:spcPts val="300"/>
              </a:spcAft>
            </a:pPr>
            <a:endParaRPr lang="en-US" sz="1300" b="1" kern="100" dirty="0">
              <a:solidFill>
                <a:srgbClr val="FFFFFF"/>
              </a:solidFill>
              <a:effectLst/>
              <a:latin typeface="Calisto MT" charset="0"/>
              <a:ea typeface="ＭＳ Ｐ明朝" charset="-128"/>
              <a:cs typeface="Times New Roman" charset="0"/>
            </a:endParaRPr>
          </a:p>
        </p:txBody>
      </p:sp>
      <p:sp>
        <p:nvSpPr>
          <p:cNvPr id="46" name="Text Box 2"/>
          <p:cNvSpPr txBox="1">
            <a:spLocks noChangeArrowheads="1"/>
          </p:cNvSpPr>
          <p:nvPr/>
        </p:nvSpPr>
        <p:spPr bwMode="auto">
          <a:xfrm>
            <a:off x="457200" y="913227"/>
            <a:ext cx="2451100" cy="6386351"/>
          </a:xfrm>
          <a:prstGeom prst="rect">
            <a:avLst/>
          </a:prstGeom>
          <a:noFill/>
          <a:ln>
            <a:noFill/>
          </a:ln>
          <a:extLst>
            <a:ext uri="{FAA26D3D-D897-4be2-8F04-BA451C77F1D7}">
              <ma14:placeholderFlag xmlns:ma14="http://schemas.microsoft.com/office/mac/drawingml/2011/main" xmlns=""/>
            </a:ex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91440" rIns="91440" bIns="91440" anchor="t" anchorCtr="0" upright="1">
            <a:noAutofit/>
          </a:bodyPr>
          <a:lstStyle/>
          <a:p>
            <a:pPr marL="0" marR="0" algn="ctr">
              <a:lnSpc>
                <a:spcPct val="115000"/>
              </a:lnSpc>
              <a:spcBef>
                <a:spcPts val="0"/>
              </a:spcBef>
              <a:spcAft>
                <a:spcPts val="800"/>
              </a:spcAft>
            </a:pPr>
            <a:endParaRPr lang="en-US" sz="2000" b="1" kern="100" dirty="0">
              <a:solidFill>
                <a:srgbClr val="173043"/>
              </a:solidFill>
              <a:effectLst/>
              <a:latin typeface="Avenir Heavy" charset="0"/>
              <a:ea typeface="ＭＳ Ｐ明朝" charset="-128"/>
              <a:cs typeface="Times New Roman" charset="0"/>
            </a:endParaRPr>
          </a:p>
          <a:p>
            <a:pPr marL="0" marR="0" algn="ctr">
              <a:lnSpc>
                <a:spcPct val="115000"/>
              </a:lnSpc>
              <a:spcBef>
                <a:spcPts val="0"/>
              </a:spcBef>
              <a:spcAft>
                <a:spcPts val="800"/>
              </a:spcAft>
            </a:pPr>
            <a:endParaRPr lang="en-US" sz="2000" b="1" kern="100" dirty="0">
              <a:solidFill>
                <a:srgbClr val="173043"/>
              </a:solidFill>
              <a:effectLst/>
              <a:latin typeface="Avenir Heavy" charset="0"/>
              <a:ea typeface="ＭＳ Ｐ明朝" charset="-128"/>
              <a:cs typeface="Times New Roman" charset="0"/>
            </a:endParaRPr>
          </a:p>
          <a:p>
            <a:pPr algn="ctr">
              <a:lnSpc>
                <a:spcPct val="115000"/>
              </a:lnSpc>
              <a:spcAft>
                <a:spcPts val="800"/>
              </a:spcAft>
            </a:pPr>
            <a:r>
              <a:rPr lang="en-US" sz="2000" b="1" kern="100" dirty="0">
                <a:solidFill>
                  <a:srgbClr val="173043"/>
                </a:solidFill>
                <a:latin typeface="Avenir Heavy" charset="0"/>
                <a:ea typeface="ＭＳ Ｐ明朝" charset="-128"/>
                <a:cs typeface="Times New Roman" charset="0"/>
              </a:rPr>
              <a:t>Notre </a:t>
            </a:r>
            <a:r>
              <a:rPr lang="en-US" sz="2000" b="1" kern="100" dirty="0" err="1">
                <a:solidFill>
                  <a:srgbClr val="173043"/>
                </a:solidFill>
                <a:latin typeface="Avenir Heavy" charset="0"/>
                <a:ea typeface="ＭＳ Ｐ明朝" charset="-128"/>
                <a:cs typeface="Times New Roman" charset="0"/>
              </a:rPr>
              <a:t>énoncé</a:t>
            </a:r>
            <a:r>
              <a:rPr lang="en-US" sz="2000" b="1" kern="100" dirty="0">
                <a:solidFill>
                  <a:srgbClr val="173043"/>
                </a:solidFill>
                <a:latin typeface="Avenir Heavy" charset="0"/>
                <a:ea typeface="ＭＳ Ｐ明朝" charset="-128"/>
                <a:cs typeface="Times New Roman" charset="0"/>
              </a:rPr>
              <a:t>  de mission</a:t>
            </a:r>
            <a:endParaRPr lang="en-US" sz="700" b="1" kern="100" dirty="0">
              <a:solidFill>
                <a:srgbClr val="173043"/>
              </a:solidFill>
              <a:effectLst/>
              <a:latin typeface="Avenir Heavy" charset="0"/>
              <a:ea typeface="ＭＳ Ｐ明朝" charset="-128"/>
              <a:cs typeface="Times New Roman" charset="0"/>
            </a:endParaRPr>
          </a:p>
          <a:p>
            <a:pPr algn="ctr">
              <a:lnSpc>
                <a:spcPct val="115000"/>
              </a:lnSpc>
              <a:spcAft>
                <a:spcPts val="800"/>
              </a:spcAft>
            </a:pPr>
            <a:r>
              <a:rPr lang="fr" sz="1500" kern="100" dirty="0">
                <a:solidFill>
                  <a:srgbClr val="173043"/>
                </a:solidFill>
                <a:latin typeface="Avenir Book" charset="0"/>
                <a:ea typeface="Calisto MT" charset="0"/>
                <a:cs typeface="Times New Roman" charset="0"/>
              </a:rPr>
              <a:t>La Scleral Lens Education Society (SLS) a pour mission d’enseigner</a:t>
            </a:r>
            <a:r>
              <a:rPr lang="fr" sz="1500" kern="100" dirty="0">
                <a:solidFill>
                  <a:srgbClr val="002060"/>
                </a:solidFill>
                <a:latin typeface="Avenir Book" charset="0"/>
                <a:ea typeface="Calisto MT" charset="0"/>
                <a:cs typeface="Times New Roman" charset="0"/>
              </a:rPr>
              <a:t> aux professionnels de la vue</a:t>
            </a:r>
            <a:r>
              <a:rPr lang="fr" sz="1500" kern="100" dirty="0">
                <a:solidFill>
                  <a:srgbClr val="173043"/>
                </a:solidFill>
                <a:latin typeface="Avenir Book" charset="0"/>
                <a:ea typeface="Calisto MT" charset="0"/>
                <a:cs typeface="Times New Roman" charset="0"/>
              </a:rPr>
              <a:t> la science et l’art de prescrire les lentilles sclérales. La SLS vise également à promouvoir, auprès du grand public, les bénéfices reliés au port des lentilles sclérales et favoriser leur accessibilité </a:t>
            </a:r>
            <a:endParaRPr lang="en-US" sz="1500" kern="100" dirty="0">
              <a:solidFill>
                <a:srgbClr val="FFFFFF"/>
              </a:solidFill>
              <a:latin typeface="Calisto MT" charset="0"/>
              <a:ea typeface="Calisto MT" charset="0"/>
              <a:cs typeface="Times New Roman" charset="0"/>
            </a:endParaRPr>
          </a:p>
          <a:p>
            <a:pPr marL="0" marR="0" algn="ctr">
              <a:lnSpc>
                <a:spcPct val="115000"/>
              </a:lnSpc>
              <a:spcBef>
                <a:spcPts val="0"/>
              </a:spcBef>
              <a:spcAft>
                <a:spcPts val="800"/>
              </a:spcAft>
            </a:pPr>
            <a:endParaRPr lang="en-US" sz="1200" b="1" kern="100" dirty="0">
              <a:solidFill>
                <a:srgbClr val="FFFFFF"/>
              </a:solidFill>
              <a:effectLst/>
              <a:latin typeface="Calisto MT" charset="0"/>
              <a:ea typeface="ＭＳ Ｐ明朝" charset="-128"/>
              <a:cs typeface="Times New Roman" charset="0"/>
            </a:endParaRPr>
          </a:p>
        </p:txBody>
      </p:sp>
      <p:pic>
        <p:nvPicPr>
          <p:cNvPr id="48" name="Picture 2" descr="https://lh6.googleusercontent.com/9qTuTvhRVUo8Z28QAfiQPaxFXl_gnm1XKAr7xTjPqNyaUwD90ZvEnxdMlZ4WYj64OoYp75RDsBplRn4obtXlbgaKyguYhZs2bMovpj11pBRa1xo1EScOtTZzLLwEcytmD8cRof-L70Ayifsy-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9999" y="6696075"/>
            <a:ext cx="2438400" cy="603503"/>
          </a:xfrm>
          <a:prstGeom prst="rect">
            <a:avLst/>
          </a:prstGeom>
          <a:noFill/>
          <a:extLst>
            <a:ext uri="{909E8E84-426E-40DD-AFC4-6F175D3DCCD1}">
              <a14:hiddenFill xmlns:a14="http://schemas.microsoft.com/office/drawing/2010/main">
                <a:solidFill>
                  <a:srgbClr val="FFFFFF"/>
                </a:solidFill>
              </a14:hiddenFill>
            </a:ext>
          </a:extLst>
        </p:spPr>
      </p:pic>
      <p:pic>
        <p:nvPicPr>
          <p:cNvPr id="54" name="Shape 831"/>
          <p:cNvPicPr preferRelativeResize="0"/>
          <p:nvPr/>
        </p:nvPicPr>
        <p:blipFill rotWithShape="1">
          <a:blip r:embed="rId9">
            <a:alphaModFix/>
          </a:blip>
          <a:srcRect l="3269" t="6407" r="4848" b="33359"/>
          <a:stretch/>
        </p:blipFill>
        <p:spPr>
          <a:xfrm>
            <a:off x="457200" y="6437015"/>
            <a:ext cx="2451100" cy="872088"/>
          </a:xfrm>
          <a:prstGeom prst="rect">
            <a:avLst/>
          </a:prstGeom>
          <a:noFill/>
          <a:ln>
            <a:noFill/>
          </a:ln>
        </p:spPr>
      </p:pic>
      <p:pic>
        <p:nvPicPr>
          <p:cNvPr id="56" name="Shape 306" descr="Ideal3.jpg"/>
          <p:cNvPicPr preferRelativeResize="0"/>
          <p:nvPr/>
        </p:nvPicPr>
        <p:blipFill rotWithShape="1">
          <a:blip r:embed="rId10">
            <a:alphaModFix/>
          </a:blip>
          <a:srcRect l="38686" t="8372" r="22932" b="7003"/>
          <a:stretch/>
        </p:blipFill>
        <p:spPr>
          <a:xfrm rot="5400000">
            <a:off x="1073150" y="-158750"/>
            <a:ext cx="1219200" cy="2451100"/>
          </a:xfrm>
          <a:prstGeom prst="rect">
            <a:avLst/>
          </a:prstGeom>
          <a:noFill/>
          <a:ln>
            <a:noFill/>
          </a:ln>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7086597" y="477837"/>
            <a:ext cx="2590801" cy="6837364"/>
          </a:xfrm>
          <a:prstGeom prst="rect">
            <a:avLst/>
          </a:prstGeom>
          <a:solidFill>
            <a:srgbClr val="FFFFFF"/>
          </a:soli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91440" rIns="91440" bIns="91440" anchor="t" anchorCtr="0" upright="1">
            <a:noAutofit/>
          </a:bodyPr>
          <a:lstStyle/>
          <a:p>
            <a:pPr algn="ctr">
              <a:lnSpc>
                <a:spcPct val="115000"/>
              </a:lnSpc>
              <a:spcAft>
                <a:spcPts val="600"/>
              </a:spcAft>
            </a:pPr>
            <a:r>
              <a:rPr lang="fr" sz="1600" kern="100" dirty="0">
                <a:solidFill>
                  <a:srgbClr val="002060"/>
                </a:solidFill>
                <a:latin typeface="Avenir Heavy" charset="0"/>
                <a:ea typeface="Calisto MT" charset="0"/>
                <a:cs typeface="Times New Roman" charset="0"/>
              </a:rPr>
              <a:t>Le rapport de cas classique doit être soumis selon le format suivant: </a:t>
            </a:r>
            <a:endParaRPr lang="en-US" sz="1100" kern="100" dirty="0">
              <a:solidFill>
                <a:srgbClr val="002060"/>
              </a:solidFill>
              <a:effectLst/>
              <a:latin typeface="Calisto MT" charset="0"/>
              <a:ea typeface="Calisto MT" charset="0"/>
              <a:cs typeface="Times New Roman" charset="0"/>
            </a:endParaRP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Page titre</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Introduction</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Résumé de la visite principale et des visites de suivis </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Description des tests spécifiques ayant mené à la prescription de lentilles sclérales, leur évaluation ainsi que les actions posées pour corriger les problèmes éventuels</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Suivi minimal durant 3 mois</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Copie des topographies, photos cliniques et tests </a:t>
            </a:r>
            <a:r>
              <a:rPr lang="fr" sz="1050" kern="100">
                <a:solidFill>
                  <a:srgbClr val="002060"/>
                </a:solidFill>
                <a:latin typeface="Avenir Book" charset="0"/>
                <a:ea typeface="Calisto MT" charset="0"/>
                <a:cs typeface="Times New Roman" charset="0"/>
              </a:rPr>
              <a:t>complémentaires effectués</a:t>
            </a:r>
            <a:endParaRPr lang="fr" sz="1050" strike="sngStrike" kern="100" dirty="0">
              <a:solidFill>
                <a:srgbClr val="002060"/>
              </a:solidFill>
              <a:latin typeface="Avenir Book" charset="0"/>
              <a:ea typeface="Calisto MT" charset="0"/>
              <a:cs typeface="Times New Roman" charset="0"/>
            </a:endParaRP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Copie et rapport d’une consultation demandée  à un autre professionnel, le cas échéant</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Processus de l’analyse permettant d’établir le diagnostic différentiel</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Discussion </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Conclusion </a:t>
            </a:r>
          </a:p>
          <a:p>
            <a:pPr marL="342900" lvl="0" indent="-342900">
              <a:lnSpc>
                <a:spcPct val="115000"/>
              </a:lnSpc>
              <a:spcAft>
                <a:spcPts val="600"/>
              </a:spcAft>
              <a:buFont typeface="Symbol" charset="2"/>
              <a:buChar char=""/>
            </a:pPr>
            <a:r>
              <a:rPr lang="fr" sz="1050" kern="100" dirty="0">
                <a:solidFill>
                  <a:srgbClr val="002060"/>
                </a:solidFill>
                <a:latin typeface="Avenir Book" charset="0"/>
                <a:ea typeface="Calisto MT" charset="0"/>
                <a:cs typeface="Times New Roman" charset="0"/>
              </a:rPr>
              <a:t>Bibliographie</a:t>
            </a:r>
            <a:r>
              <a:rPr lang="en-US" sz="1050" kern="100" dirty="0">
                <a:solidFill>
                  <a:srgbClr val="002060"/>
                </a:solidFill>
                <a:effectLst/>
                <a:latin typeface="Avenir Book" charset="0"/>
                <a:ea typeface="Calisto MT" charset="0"/>
                <a:cs typeface="Times New Roman" charset="0"/>
              </a:rPr>
              <a:t> </a:t>
            </a:r>
            <a:endParaRPr lang="en-US" sz="1050" kern="100" dirty="0">
              <a:solidFill>
                <a:srgbClr val="002060"/>
              </a:solidFill>
              <a:effectLst/>
              <a:latin typeface="Calisto MT" charset="0"/>
              <a:ea typeface="Calisto MT" charset="0"/>
              <a:cs typeface="Times New Roman" charset="0"/>
            </a:endParaRPr>
          </a:p>
          <a:p>
            <a:pPr algn="ctr">
              <a:lnSpc>
                <a:spcPct val="115000"/>
              </a:lnSpc>
              <a:spcAft>
                <a:spcPts val="600"/>
              </a:spcAft>
            </a:pPr>
            <a:r>
              <a:rPr lang="fr" sz="1050" kern="100" dirty="0">
                <a:solidFill>
                  <a:srgbClr val="002060"/>
                </a:solidFill>
                <a:latin typeface="Avenir Book" charset="0"/>
                <a:ea typeface="Calisto MT" charset="0"/>
                <a:cs typeface="Times New Roman" charset="0"/>
              </a:rPr>
              <a:t>Veuillez noter qu’un rapport de cas classique type est disponible en consultation sur le site web :</a:t>
            </a:r>
          </a:p>
          <a:p>
            <a:pPr algn="ctr">
              <a:lnSpc>
                <a:spcPct val="115000"/>
              </a:lnSpc>
              <a:spcAft>
                <a:spcPts val="600"/>
              </a:spcAft>
            </a:pPr>
            <a:r>
              <a:rPr lang="fr" sz="1050" kern="100" dirty="0">
                <a:solidFill>
                  <a:srgbClr val="002060"/>
                </a:solidFill>
                <a:latin typeface="Avenir Book" charset="0"/>
                <a:ea typeface="Calisto MT" charset="0"/>
                <a:cs typeface="Times New Roman" charset="0"/>
              </a:rPr>
              <a:t> </a:t>
            </a:r>
            <a:r>
              <a:rPr lang="en-US" sz="1200" kern="100" dirty="0" err="1">
                <a:solidFill>
                  <a:srgbClr val="002060"/>
                </a:solidFill>
                <a:effectLst/>
                <a:latin typeface="Avenir Heavy" charset="0"/>
                <a:ea typeface="Calisto MT" charset="0"/>
                <a:cs typeface="Times New Roman" charset="0"/>
              </a:rPr>
              <a:t>www.sclerallens.org</a:t>
            </a:r>
            <a:r>
              <a:rPr lang="en-US" sz="1200" kern="100" dirty="0">
                <a:solidFill>
                  <a:srgbClr val="002060"/>
                </a:solidFill>
                <a:effectLst/>
                <a:latin typeface="Avenir Heavy" charset="0"/>
                <a:ea typeface="Calisto MT" charset="0"/>
                <a:cs typeface="Times New Roman" charset="0"/>
              </a:rPr>
              <a:t>/become-fellow</a:t>
            </a:r>
            <a:endParaRPr lang="en-US" sz="1200" kern="100" dirty="0">
              <a:solidFill>
                <a:srgbClr val="002060"/>
              </a:solidFill>
              <a:effectLst/>
              <a:latin typeface="Calisto MT" charset="0"/>
              <a:ea typeface="Calisto MT" charset="0"/>
              <a:cs typeface="Times New Roman"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722609309"/>
              </p:ext>
            </p:extLst>
          </p:nvPr>
        </p:nvGraphicFramePr>
        <p:xfrm>
          <a:off x="3464717" y="743407"/>
          <a:ext cx="3124199" cy="6933431"/>
        </p:xfrm>
        <a:graphic>
          <a:graphicData uri="http://schemas.openxmlformats.org/drawingml/2006/table">
            <a:tbl>
              <a:tblPr firstRow="1" bandRow="1">
                <a:tableStyleId>{D27102A9-8310-4765-A935-A1911B00CA55}</a:tableStyleId>
              </a:tblPr>
              <a:tblGrid>
                <a:gridCol w="2556162">
                  <a:extLst>
                    <a:ext uri="{9D8B030D-6E8A-4147-A177-3AD203B41FA5}">
                      <a16:colId xmlns:a16="http://schemas.microsoft.com/office/drawing/2014/main" val="20000"/>
                    </a:ext>
                  </a:extLst>
                </a:gridCol>
                <a:gridCol w="568037">
                  <a:extLst>
                    <a:ext uri="{9D8B030D-6E8A-4147-A177-3AD203B41FA5}">
                      <a16:colId xmlns:a16="http://schemas.microsoft.com/office/drawing/2014/main" val="20001"/>
                    </a:ext>
                  </a:extLst>
                </a:gridCol>
              </a:tblGrid>
              <a:tr h="258198">
                <a:tc>
                  <a:txBody>
                    <a:bodyPr/>
                    <a:lstStyle/>
                    <a:p>
                      <a:pPr marL="0" marR="0" algn="ctr">
                        <a:lnSpc>
                          <a:spcPct val="100000"/>
                        </a:lnSpc>
                        <a:spcBef>
                          <a:spcPts val="0"/>
                        </a:spcBef>
                        <a:spcAft>
                          <a:spcPts val="600"/>
                        </a:spcAft>
                      </a:pPr>
                      <a:r>
                        <a:rPr lang="en-US" sz="1100" kern="100" dirty="0" err="1">
                          <a:solidFill>
                            <a:srgbClr val="002060"/>
                          </a:solidFill>
                          <a:effectLst/>
                          <a:latin typeface="Avenir Heavy" charset="0"/>
                          <a:ea typeface="Calisto MT" charset="0"/>
                          <a:cs typeface="Times New Roman" charset="0"/>
                        </a:rPr>
                        <a:t>Éléments</a:t>
                      </a:r>
                      <a:r>
                        <a:rPr lang="en-US" sz="1100" kern="100" dirty="0">
                          <a:solidFill>
                            <a:srgbClr val="002060"/>
                          </a:solidFill>
                          <a:effectLst/>
                          <a:latin typeface="Avenir Heavy" charset="0"/>
                          <a:ea typeface="Calisto MT" charset="0"/>
                          <a:cs typeface="Times New Roman" charset="0"/>
                        </a:rPr>
                        <a:t>  </a:t>
                      </a:r>
                      <a:r>
                        <a:rPr lang="en-US" sz="1100" kern="100" dirty="0" err="1">
                          <a:solidFill>
                            <a:srgbClr val="002060"/>
                          </a:solidFill>
                          <a:effectLst/>
                          <a:latin typeface="Avenir Heavy" charset="0"/>
                          <a:ea typeface="Calisto MT" charset="0"/>
                          <a:cs typeface="Times New Roman" charset="0"/>
                        </a:rPr>
                        <a:t>admissibles</a:t>
                      </a:r>
                      <a:endParaRPr lang="en-US" sz="1100" kern="100" dirty="0">
                        <a:solidFill>
                          <a:srgbClr val="002060"/>
                        </a:solidFill>
                        <a:effectLst/>
                        <a:latin typeface="Calisto MT" charset="0"/>
                        <a:ea typeface="Calisto MT" charset="0"/>
                        <a:cs typeface="Times New Roman" charset="0"/>
                      </a:endParaRPr>
                    </a:p>
                  </a:txBody>
                  <a:tcPr marL="68580" marR="68580" marT="0" marB="0" anchor="ctr"/>
                </a:tc>
                <a:tc>
                  <a:txBody>
                    <a:bodyPr/>
                    <a:lstStyle/>
                    <a:p>
                      <a:pPr marL="0" marR="0" algn="ctr">
                        <a:lnSpc>
                          <a:spcPct val="100000"/>
                        </a:lnSpc>
                        <a:spcBef>
                          <a:spcPts val="0"/>
                        </a:spcBef>
                        <a:spcAft>
                          <a:spcPts val="600"/>
                        </a:spcAft>
                      </a:pPr>
                      <a:r>
                        <a:rPr lang="en-US" sz="1100" kern="100" dirty="0">
                          <a:solidFill>
                            <a:srgbClr val="002060"/>
                          </a:solidFill>
                          <a:effectLst/>
                          <a:latin typeface="Avenir Heavy" charset="0"/>
                          <a:ea typeface="Calisto MT" charset="0"/>
                          <a:cs typeface="Times New Roman" charset="0"/>
                        </a:rPr>
                        <a:t>Points</a:t>
                      </a:r>
                      <a:endParaRPr lang="en-US" sz="1100"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0"/>
                  </a:ext>
                </a:extLst>
              </a:tr>
              <a:tr h="722157">
                <a:tc>
                  <a:txBody>
                    <a:bodyPr/>
                    <a:lstStyle/>
                    <a:p>
                      <a:pPr marL="0" marR="0" algn="l">
                        <a:lnSpc>
                          <a:spcPct val="100000"/>
                        </a:lnSpc>
                        <a:spcBef>
                          <a:spcPts val="0"/>
                        </a:spcBef>
                        <a:spcAft>
                          <a:spcPts val="600"/>
                        </a:spcAft>
                      </a:pPr>
                      <a:r>
                        <a:rPr lang="fr" sz="1000" b="1" kern="100" dirty="0">
                          <a:solidFill>
                            <a:srgbClr val="002060"/>
                          </a:solidFill>
                          <a:effectLst/>
                          <a:latin typeface="Avenir Book" charset="0"/>
                          <a:ea typeface="Calisto MT" charset="0"/>
                          <a:cs typeface="Times New Roman" charset="0"/>
                        </a:rPr>
                        <a:t>Avoir complété un programme de RÉSIDENCE ou de Fellowship en Cornée et Lentilles cornéennes, dans une institution accréditée par l’ACOE</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tc>
                  <a:txBody>
                    <a:bodyPr/>
                    <a:lstStyle/>
                    <a:p>
                      <a:pPr marL="0" marR="0" algn="ctr">
                        <a:lnSpc>
                          <a:spcPct val="100000"/>
                        </a:lnSpc>
                        <a:spcBef>
                          <a:spcPts val="0"/>
                        </a:spcBef>
                        <a:spcAft>
                          <a:spcPts val="600"/>
                        </a:spcAft>
                      </a:pPr>
                      <a:r>
                        <a:rPr lang="en-US" sz="1000" b="1" kern="100" dirty="0">
                          <a:solidFill>
                            <a:srgbClr val="002060"/>
                          </a:solidFill>
                          <a:effectLst/>
                          <a:latin typeface="Avenir Book" charset="0"/>
                          <a:ea typeface="Calisto MT" charset="0"/>
                          <a:cs typeface="Times New Roman" charset="0"/>
                        </a:rPr>
                        <a:t>20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1"/>
                  </a:ext>
                </a:extLst>
              </a:tr>
              <a:tr h="623502">
                <a:tc>
                  <a:txBody>
                    <a:bodyPr/>
                    <a:lstStyle/>
                    <a:p>
                      <a:pPr marL="0" marR="0" algn="l">
                        <a:lnSpc>
                          <a:spcPct val="100000"/>
                        </a:lnSpc>
                        <a:spcBef>
                          <a:spcPts val="0"/>
                        </a:spcBef>
                        <a:spcAft>
                          <a:spcPts val="600"/>
                        </a:spcAft>
                      </a:pPr>
                      <a:r>
                        <a:rPr lang="fr" sz="1000" b="1" kern="100" dirty="0">
                          <a:solidFill>
                            <a:srgbClr val="002060"/>
                          </a:solidFill>
                          <a:effectLst/>
                          <a:latin typeface="Avenir Book" charset="0"/>
                          <a:ea typeface="Calisto MT" charset="0"/>
                          <a:cs typeface="Times New Roman" charset="0"/>
                        </a:rPr>
                        <a:t>Détenir le titre de  DIPLOMATE  de la Section Cornée, Lentilles Cornéennes et Chirurgie Réfractive de l’American </a:t>
                      </a:r>
                      <a:r>
                        <a:rPr lang="fr" sz="1000" b="1" kern="100" dirty="0" err="1">
                          <a:solidFill>
                            <a:srgbClr val="002060"/>
                          </a:solidFill>
                          <a:effectLst/>
                          <a:latin typeface="Avenir Book" charset="0"/>
                          <a:ea typeface="Calisto MT" charset="0"/>
                          <a:cs typeface="Times New Roman" charset="0"/>
                        </a:rPr>
                        <a:t>Academy</a:t>
                      </a:r>
                      <a:r>
                        <a:rPr lang="fr" sz="1000" b="1" kern="100" dirty="0">
                          <a:solidFill>
                            <a:srgbClr val="002060"/>
                          </a:solidFill>
                          <a:effectLst/>
                          <a:latin typeface="Avenir Book" charset="0"/>
                          <a:ea typeface="Calisto MT" charset="0"/>
                          <a:cs typeface="Times New Roman" charset="0"/>
                        </a:rPr>
                        <a:t> of </a:t>
                      </a:r>
                      <a:r>
                        <a:rPr lang="fr" sz="1000" b="1" kern="100" dirty="0" err="1">
                          <a:solidFill>
                            <a:srgbClr val="002060"/>
                          </a:solidFill>
                          <a:effectLst/>
                          <a:latin typeface="Avenir Book" charset="0"/>
                          <a:ea typeface="Calisto MT" charset="0"/>
                          <a:cs typeface="Times New Roman" charset="0"/>
                        </a:rPr>
                        <a:t>Optometry</a:t>
                      </a:r>
                      <a:r>
                        <a:rPr lang="fr" sz="1000" b="1" kern="100" dirty="0">
                          <a:solidFill>
                            <a:srgbClr val="002060"/>
                          </a:solidFill>
                          <a:effectLst/>
                          <a:latin typeface="Avenir Book" charset="0"/>
                          <a:ea typeface="Calisto MT" charset="0"/>
                          <a:cs typeface="Times New Roman" charset="0"/>
                        </a:rPr>
                        <a:t> (AAO)</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tc>
                  <a:txBody>
                    <a:bodyPr/>
                    <a:lstStyle/>
                    <a:p>
                      <a:pPr marL="0" marR="0" algn="ctr">
                        <a:lnSpc>
                          <a:spcPct val="100000"/>
                        </a:lnSpc>
                        <a:spcBef>
                          <a:spcPts val="0"/>
                        </a:spcBef>
                        <a:spcAft>
                          <a:spcPts val="800"/>
                        </a:spcAft>
                      </a:pPr>
                      <a:r>
                        <a:rPr lang="en-US" sz="1000" b="1" kern="100" dirty="0">
                          <a:solidFill>
                            <a:srgbClr val="002060"/>
                          </a:solidFill>
                          <a:effectLst/>
                          <a:latin typeface="Avenir Book" charset="0"/>
                          <a:ea typeface="Calisto MT" charset="0"/>
                          <a:cs typeface="Times New Roman" charset="0"/>
                        </a:rPr>
                        <a:t>10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2"/>
                  </a:ext>
                </a:extLst>
              </a:tr>
              <a:tr h="465085">
                <a:tc>
                  <a:txBody>
                    <a:bodyPr/>
                    <a:lstStyle/>
                    <a:p>
                      <a:pPr marL="0" marR="0">
                        <a:lnSpc>
                          <a:spcPct val="100000"/>
                        </a:lnSpc>
                        <a:spcBef>
                          <a:spcPts val="0"/>
                        </a:spcBef>
                        <a:spcAft>
                          <a:spcPts val="0"/>
                        </a:spcAft>
                      </a:pPr>
                      <a:r>
                        <a:rPr lang="en-US" sz="1000" b="1" kern="100" dirty="0">
                          <a:solidFill>
                            <a:srgbClr val="002060"/>
                          </a:solidFill>
                          <a:effectLst/>
                          <a:latin typeface="Avenir Book" charset="0"/>
                          <a:ea typeface="Calisto MT" charset="0"/>
                          <a:cs typeface="Times New Roman" charset="0"/>
                        </a:rPr>
                        <a:t>Rapport de </a:t>
                      </a:r>
                      <a:r>
                        <a:rPr lang="en-US" sz="1000" b="1" kern="100" dirty="0" err="1">
                          <a:solidFill>
                            <a:srgbClr val="002060"/>
                          </a:solidFill>
                          <a:effectLst/>
                          <a:latin typeface="Avenir Book" charset="0"/>
                          <a:ea typeface="Calisto MT" charset="0"/>
                          <a:cs typeface="Times New Roman" charset="0"/>
                        </a:rPr>
                        <a:t>cas</a:t>
                      </a:r>
                      <a:r>
                        <a:rPr lang="en-US" sz="1000" b="1" kern="100" dirty="0">
                          <a:solidFill>
                            <a:srgbClr val="002060"/>
                          </a:solidFill>
                          <a:effectLst/>
                          <a:latin typeface="Avenir Book" charset="0"/>
                          <a:ea typeface="Calisto MT" charset="0"/>
                          <a:cs typeface="Times New Roman" charset="0"/>
                        </a:rPr>
                        <a:t> CLASSIQUE </a:t>
                      </a:r>
                      <a:endParaRPr lang="en-US" sz="1000" b="1" kern="100" dirty="0">
                        <a:solidFill>
                          <a:srgbClr val="002060"/>
                        </a:solidFill>
                        <a:effectLst/>
                        <a:latin typeface="Calisto MT"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soumis au comité</a:t>
                      </a: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voir détails ci-joint </a:t>
                      </a:r>
                      <a:endParaRPr lang="en-US" sz="1000" kern="100" dirty="0">
                        <a:solidFill>
                          <a:srgbClr val="002060"/>
                        </a:solidFill>
                        <a:effectLst/>
                        <a:latin typeface="Calisto MT" charset="0"/>
                        <a:ea typeface="Calisto MT" charset="0"/>
                        <a:cs typeface="Times New Roman" charset="0"/>
                      </a:endParaRPr>
                    </a:p>
                  </a:txBody>
                  <a:tcPr marL="68580" marR="68580" marT="0" marB="0" anchor="ctr"/>
                </a:tc>
                <a:tc>
                  <a:txBody>
                    <a:bodyPr/>
                    <a:lstStyle/>
                    <a:p>
                      <a:pPr marL="0" marR="0" algn="ctr">
                        <a:lnSpc>
                          <a:spcPct val="100000"/>
                        </a:lnSpc>
                        <a:spcBef>
                          <a:spcPts val="0"/>
                        </a:spcBef>
                        <a:spcAft>
                          <a:spcPts val="600"/>
                        </a:spcAft>
                      </a:pPr>
                      <a:r>
                        <a:rPr lang="en-US" sz="1000" b="1" kern="100" dirty="0">
                          <a:solidFill>
                            <a:srgbClr val="002060"/>
                          </a:solidFill>
                          <a:effectLst/>
                          <a:latin typeface="Avenir Book" charset="0"/>
                          <a:ea typeface="Calisto MT" charset="0"/>
                          <a:cs typeface="Times New Roman" charset="0"/>
                        </a:rPr>
                        <a:t>20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3"/>
                  </a:ext>
                </a:extLst>
              </a:tr>
              <a:tr h="441051">
                <a:tc>
                  <a:txBody>
                    <a:bodyPr/>
                    <a:lstStyle/>
                    <a:p>
                      <a:pPr marL="0" marR="0">
                        <a:lnSpc>
                          <a:spcPct val="100000"/>
                        </a:lnSpc>
                        <a:spcBef>
                          <a:spcPts val="0"/>
                        </a:spcBef>
                        <a:spcAft>
                          <a:spcPts val="0"/>
                        </a:spcAft>
                      </a:pPr>
                      <a:r>
                        <a:rPr lang="fr" sz="1000" b="1" kern="100" dirty="0">
                          <a:solidFill>
                            <a:srgbClr val="002060"/>
                          </a:solidFill>
                          <a:effectLst/>
                          <a:latin typeface="Avenir Book" charset="0"/>
                          <a:ea typeface="Calisto MT" charset="0"/>
                          <a:cs typeface="Times New Roman" charset="0"/>
                        </a:rPr>
                        <a:t>Auteur principal d’un article publié dans une revue AVEC comité de lecture</a:t>
                      </a:r>
                      <a:endParaRPr lang="en-US" sz="1000" b="1"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en-US" sz="1000" kern="100" dirty="0">
                          <a:solidFill>
                            <a:srgbClr val="002060"/>
                          </a:solidFill>
                          <a:effectLst/>
                          <a:latin typeface="Avenir Book" charset="0"/>
                          <a:ea typeface="Calisto MT" charset="0"/>
                          <a:cs typeface="Times New Roman" charset="0"/>
                        </a:rPr>
                        <a:t>Le </a:t>
                      </a:r>
                      <a:r>
                        <a:rPr lang="en-US" sz="1000" kern="100" dirty="0" err="1">
                          <a:solidFill>
                            <a:srgbClr val="002060"/>
                          </a:solidFill>
                          <a:effectLst/>
                          <a:latin typeface="Avenir Book" charset="0"/>
                          <a:ea typeface="Calisto MT" charset="0"/>
                          <a:cs typeface="Times New Roman" charset="0"/>
                        </a:rPr>
                        <a:t>candidat</a:t>
                      </a:r>
                      <a:r>
                        <a:rPr lang="en-US" sz="1000" kern="100" dirty="0">
                          <a:solidFill>
                            <a:srgbClr val="002060"/>
                          </a:solidFill>
                          <a:effectLst/>
                          <a:latin typeface="Avenir Book" charset="0"/>
                          <a:ea typeface="Calisto MT" charset="0"/>
                          <a:cs typeface="Times New Roman" charset="0"/>
                        </a:rPr>
                        <a:t> </a:t>
                      </a:r>
                      <a:r>
                        <a:rPr lang="en-US" sz="1000" kern="100" dirty="0" err="1">
                          <a:solidFill>
                            <a:srgbClr val="002060"/>
                          </a:solidFill>
                          <a:effectLst/>
                          <a:latin typeface="Avenir Book" charset="0"/>
                          <a:ea typeface="Calisto MT" charset="0"/>
                          <a:cs typeface="Times New Roman" charset="0"/>
                        </a:rPr>
                        <a:t>doit</a:t>
                      </a:r>
                      <a:r>
                        <a:rPr lang="en-US" sz="1000" kern="100" dirty="0">
                          <a:solidFill>
                            <a:srgbClr val="002060"/>
                          </a:solidFill>
                          <a:effectLst/>
                          <a:latin typeface="Avenir Book" charset="0"/>
                          <a:ea typeface="Calisto MT" charset="0"/>
                          <a:cs typeface="Times New Roman" charset="0"/>
                        </a:rPr>
                        <a:t> </a:t>
                      </a:r>
                      <a:r>
                        <a:rPr lang="fr" sz="1000" kern="100" dirty="0" err="1">
                          <a:solidFill>
                            <a:srgbClr val="002060"/>
                          </a:solidFill>
                          <a:latin typeface="Avenir Book" charset="0"/>
                          <a:ea typeface="Calisto MT" charset="0"/>
                          <a:cs typeface="Times New Roman" charset="0"/>
                        </a:rPr>
                        <a:t>ê</a:t>
                      </a:r>
                      <a:r>
                        <a:rPr lang="en-US" sz="1000" kern="100" dirty="0" err="1">
                          <a:solidFill>
                            <a:srgbClr val="002060"/>
                          </a:solidFill>
                          <a:effectLst/>
                          <a:latin typeface="Avenir Book" charset="0"/>
                          <a:ea typeface="Calisto MT" charset="0"/>
                          <a:cs typeface="Times New Roman" charset="0"/>
                        </a:rPr>
                        <a:t>tre</a:t>
                      </a:r>
                      <a:r>
                        <a:rPr lang="en-US" sz="1000" kern="100" dirty="0">
                          <a:solidFill>
                            <a:srgbClr val="002060"/>
                          </a:solidFill>
                          <a:effectLst/>
                          <a:latin typeface="Avenir Book" charset="0"/>
                          <a:ea typeface="Calisto MT" charset="0"/>
                          <a:cs typeface="Times New Roman" charset="0"/>
                        </a:rPr>
                        <a:t> </a:t>
                      </a:r>
                      <a:r>
                        <a:rPr lang="en-US" sz="1000" kern="100" dirty="0" err="1">
                          <a:solidFill>
                            <a:srgbClr val="002060"/>
                          </a:solidFill>
                          <a:effectLst/>
                          <a:latin typeface="Avenir Book" charset="0"/>
                          <a:ea typeface="Calisto MT" charset="0"/>
                          <a:cs typeface="Times New Roman" charset="0"/>
                        </a:rPr>
                        <a:t>l’auteur</a:t>
                      </a:r>
                      <a:r>
                        <a:rPr lang="en-US" sz="1000" kern="100" dirty="0">
                          <a:solidFill>
                            <a:srgbClr val="002060"/>
                          </a:solidFill>
                          <a:effectLst/>
                          <a:latin typeface="Avenir Book" charset="0"/>
                          <a:ea typeface="Calisto MT" charset="0"/>
                          <a:cs typeface="Times New Roman" charset="0"/>
                        </a:rPr>
                        <a:t> principal</a:t>
                      </a:r>
                    </a:p>
                  </a:txBody>
                  <a:tcPr marL="68580" marR="68580" marT="0" marB="0" anchor="ctr"/>
                </a:tc>
                <a:tc>
                  <a:txBody>
                    <a:bodyPr/>
                    <a:lstStyle/>
                    <a:p>
                      <a:pPr marL="0" marR="0" algn="ctr">
                        <a:lnSpc>
                          <a:spcPct val="100000"/>
                        </a:lnSpc>
                        <a:spcBef>
                          <a:spcPts val="0"/>
                        </a:spcBef>
                        <a:spcAft>
                          <a:spcPts val="600"/>
                        </a:spcAft>
                      </a:pPr>
                      <a:r>
                        <a:rPr lang="en-US" sz="1000" b="1" kern="100" dirty="0">
                          <a:solidFill>
                            <a:srgbClr val="002060"/>
                          </a:solidFill>
                          <a:effectLst/>
                          <a:latin typeface="Avenir Book" charset="0"/>
                          <a:ea typeface="Calisto MT" charset="0"/>
                          <a:cs typeface="Times New Roman" charset="0"/>
                        </a:rPr>
                        <a:t>20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4"/>
                  </a:ext>
                </a:extLst>
              </a:tr>
              <a:tr h="1369607">
                <a:tc>
                  <a:txBody>
                    <a:bodyPr/>
                    <a:lstStyle/>
                    <a:p>
                      <a:pPr marL="0" marR="0">
                        <a:lnSpc>
                          <a:spcPct val="100000"/>
                        </a:lnSpc>
                        <a:spcBef>
                          <a:spcPts val="0"/>
                        </a:spcBef>
                        <a:spcAft>
                          <a:spcPts val="0"/>
                        </a:spcAft>
                      </a:pPr>
                      <a:r>
                        <a:rPr lang="fr" sz="1000" b="1" kern="100" dirty="0">
                          <a:solidFill>
                            <a:srgbClr val="002060"/>
                          </a:solidFill>
                          <a:effectLst/>
                          <a:latin typeface="Avenir Book" charset="0"/>
                          <a:ea typeface="Calisto MT" charset="0"/>
                          <a:cs typeface="Times New Roman" charset="0"/>
                        </a:rPr>
                        <a:t>Auteur principal d’une conférence, lors d’un congrès doté d’un comité scientifique </a:t>
                      </a:r>
                      <a:endParaRPr lang="en-US" sz="1000" b="1"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Présentée à un congrès majeur et/ou approuvée COPE (fournir le code)</a:t>
                      </a:r>
                    </a:p>
                    <a:p>
                      <a:pPr marL="171450" marR="0" indent="-171450">
                        <a:lnSpc>
                          <a:spcPct val="100000"/>
                        </a:lnSpc>
                        <a:spcBef>
                          <a:spcPts val="0"/>
                        </a:spcBef>
                        <a:spcAft>
                          <a:spcPts val="0"/>
                        </a:spcAft>
                        <a:buFont typeface="Arial" charset="0"/>
                        <a:buChar char="•"/>
                      </a:pPr>
                      <a:r>
                        <a:rPr lang="en-US" sz="1000" kern="100" dirty="0">
                          <a:solidFill>
                            <a:srgbClr val="002060"/>
                          </a:solidFill>
                          <a:effectLst/>
                          <a:latin typeface="Avenir Book" charset="0"/>
                          <a:ea typeface="Calisto MT" charset="0"/>
                          <a:cs typeface="Times New Roman" charset="0"/>
                        </a:rPr>
                        <a:t>La conference </a:t>
                      </a:r>
                      <a:r>
                        <a:rPr lang="en-US" sz="1000" kern="100" dirty="0" err="1">
                          <a:solidFill>
                            <a:srgbClr val="002060"/>
                          </a:solidFill>
                          <a:effectLst/>
                          <a:latin typeface="Avenir Book" charset="0"/>
                          <a:ea typeface="Calisto MT" charset="0"/>
                          <a:cs typeface="Times New Roman" charset="0"/>
                        </a:rPr>
                        <a:t>doit</a:t>
                      </a:r>
                      <a:r>
                        <a:rPr lang="en-US" sz="1000" kern="100" baseline="0" dirty="0">
                          <a:solidFill>
                            <a:srgbClr val="002060"/>
                          </a:solidFill>
                          <a:effectLst/>
                          <a:latin typeface="Avenir Book" charset="0"/>
                          <a:ea typeface="Calisto MT" charset="0"/>
                          <a:cs typeface="Times New Roman" charset="0"/>
                        </a:rPr>
                        <a:t> </a:t>
                      </a:r>
                      <a:r>
                        <a:rPr lang="en-US" sz="1000" kern="100" baseline="0" dirty="0" err="1">
                          <a:solidFill>
                            <a:srgbClr val="002060"/>
                          </a:solidFill>
                          <a:effectLst/>
                          <a:latin typeface="Avenir Book" charset="0"/>
                          <a:ea typeface="Calisto MT" charset="0"/>
                          <a:cs typeface="Times New Roman" charset="0"/>
                        </a:rPr>
                        <a:t>être</a:t>
                      </a:r>
                      <a:r>
                        <a:rPr lang="en-US" sz="1000" kern="100" baseline="0" dirty="0">
                          <a:solidFill>
                            <a:srgbClr val="002060"/>
                          </a:solidFill>
                          <a:effectLst/>
                          <a:latin typeface="Avenir Book" charset="0"/>
                          <a:ea typeface="Calisto MT" charset="0"/>
                          <a:cs typeface="Times New Roman" charset="0"/>
                        </a:rPr>
                        <a:t> </a:t>
                      </a:r>
                      <a:r>
                        <a:rPr lang="en-US" sz="1000" kern="100" baseline="0" dirty="0" err="1">
                          <a:solidFill>
                            <a:srgbClr val="002060"/>
                          </a:solidFill>
                          <a:effectLst/>
                          <a:latin typeface="Avenir Book" charset="0"/>
                          <a:ea typeface="Calisto MT" charset="0"/>
                          <a:cs typeface="Times New Roman" charset="0"/>
                        </a:rPr>
                        <a:t>d’une</a:t>
                      </a:r>
                      <a:r>
                        <a:rPr lang="en-US" sz="1000" kern="100" baseline="0" dirty="0">
                          <a:solidFill>
                            <a:srgbClr val="002060"/>
                          </a:solidFill>
                          <a:effectLst/>
                          <a:latin typeface="Avenir Book" charset="0"/>
                          <a:ea typeface="Calisto MT" charset="0"/>
                          <a:cs typeface="Times New Roman" charset="0"/>
                        </a:rPr>
                        <a:t> </a:t>
                      </a:r>
                      <a:r>
                        <a:rPr lang="en-US" sz="1000" kern="100" baseline="0" dirty="0" err="1">
                          <a:solidFill>
                            <a:srgbClr val="002060"/>
                          </a:solidFill>
                          <a:effectLst/>
                          <a:latin typeface="Avenir Book" charset="0"/>
                          <a:ea typeface="Calisto MT" charset="0"/>
                          <a:cs typeface="Times New Roman" charset="0"/>
                        </a:rPr>
                        <a:t>heure</a:t>
                      </a:r>
                      <a:r>
                        <a:rPr lang="en-US" sz="1000" kern="100" baseline="0" dirty="0">
                          <a:solidFill>
                            <a:srgbClr val="002060"/>
                          </a:solidFill>
                          <a:effectLst/>
                          <a:latin typeface="Avenir Book" charset="0"/>
                          <a:ea typeface="Calisto MT" charset="0"/>
                          <a:cs typeface="Times New Roman" charset="0"/>
                        </a:rPr>
                        <a:t> au  </a:t>
                      </a:r>
                      <a:r>
                        <a:rPr lang="en-US" sz="1000" kern="100" baseline="0" dirty="0" err="1">
                          <a:solidFill>
                            <a:srgbClr val="002060"/>
                          </a:solidFill>
                          <a:effectLst/>
                          <a:latin typeface="Avenir Book" charset="0"/>
                          <a:ea typeface="Calisto MT" charset="0"/>
                          <a:cs typeface="Times New Roman" charset="0"/>
                        </a:rPr>
                        <a:t>moins</a:t>
                      </a:r>
                      <a:endParaRPr lang="en-US" sz="1000"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Fournir une copie PDF des diapos de la conférence</a:t>
                      </a: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Portant principalement sur les lentilles sclérales</a:t>
                      </a:r>
                    </a:p>
                  </a:txBody>
                  <a:tcPr marL="68580" marR="68580" marT="0" marB="0" anchor="ctr"/>
                </a:tc>
                <a:tc>
                  <a:txBody>
                    <a:bodyPr/>
                    <a:lstStyle/>
                    <a:p>
                      <a:pPr marL="0" marR="0" algn="ctr">
                        <a:lnSpc>
                          <a:spcPct val="100000"/>
                        </a:lnSpc>
                        <a:spcBef>
                          <a:spcPts val="0"/>
                        </a:spcBef>
                        <a:spcAft>
                          <a:spcPts val="800"/>
                        </a:spcAft>
                      </a:pPr>
                      <a:r>
                        <a:rPr lang="en-US" sz="1000" b="1" kern="100" dirty="0">
                          <a:solidFill>
                            <a:srgbClr val="002060"/>
                          </a:solidFill>
                          <a:effectLst/>
                          <a:latin typeface="Avenir Book" charset="0"/>
                          <a:ea typeface="Calisto MT" charset="0"/>
                          <a:cs typeface="Times New Roman" charset="0"/>
                        </a:rPr>
                        <a:t>20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5"/>
                  </a:ext>
                </a:extLst>
              </a:tr>
              <a:tr h="434883">
                <a:tc>
                  <a:txBody>
                    <a:bodyPr/>
                    <a:lstStyle/>
                    <a:p>
                      <a:pPr marL="0" marR="0">
                        <a:lnSpc>
                          <a:spcPct val="100000"/>
                        </a:lnSpc>
                        <a:spcBef>
                          <a:spcPts val="0"/>
                        </a:spcBef>
                        <a:spcAft>
                          <a:spcPts val="0"/>
                        </a:spcAft>
                      </a:pPr>
                      <a:r>
                        <a:rPr lang="fr" sz="1000" b="1" kern="100" dirty="0">
                          <a:solidFill>
                            <a:srgbClr val="002060"/>
                          </a:solidFill>
                          <a:effectLst/>
                          <a:latin typeface="Avenir Book" charset="0"/>
                          <a:ea typeface="Calisto MT" charset="0"/>
                          <a:cs typeface="Times New Roman" charset="0"/>
                        </a:rPr>
                        <a:t>Auteur principal d’une affiche présentée à un congrès majeur (doté d’un comité scientifique)</a:t>
                      </a:r>
                      <a:endParaRPr lang="en-US" sz="1000" b="1"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en-US" sz="1000" kern="100" dirty="0">
                          <a:solidFill>
                            <a:srgbClr val="002060"/>
                          </a:solidFill>
                          <a:effectLst/>
                          <a:latin typeface="Avenir Book" charset="0"/>
                          <a:ea typeface="Calisto MT" charset="0"/>
                          <a:cs typeface="Times New Roman" charset="0"/>
                        </a:rPr>
                        <a:t>Le </a:t>
                      </a:r>
                      <a:r>
                        <a:rPr lang="en-US" sz="1000" kern="100" dirty="0" err="1">
                          <a:solidFill>
                            <a:srgbClr val="002060"/>
                          </a:solidFill>
                          <a:effectLst/>
                          <a:latin typeface="Avenir Book" charset="0"/>
                          <a:ea typeface="Calisto MT" charset="0"/>
                          <a:cs typeface="Times New Roman" charset="0"/>
                        </a:rPr>
                        <a:t>candidat</a:t>
                      </a:r>
                      <a:r>
                        <a:rPr lang="en-US" sz="1000" kern="100" dirty="0">
                          <a:solidFill>
                            <a:srgbClr val="002060"/>
                          </a:solidFill>
                          <a:effectLst/>
                          <a:latin typeface="Avenir Book" charset="0"/>
                          <a:ea typeface="Calisto MT" charset="0"/>
                          <a:cs typeface="Times New Roman" charset="0"/>
                        </a:rPr>
                        <a:t> </a:t>
                      </a:r>
                      <a:r>
                        <a:rPr lang="en-US" sz="1000" kern="100" dirty="0" err="1">
                          <a:solidFill>
                            <a:srgbClr val="002060"/>
                          </a:solidFill>
                          <a:effectLst/>
                          <a:latin typeface="Avenir Book" charset="0"/>
                          <a:ea typeface="Calisto MT" charset="0"/>
                          <a:cs typeface="Times New Roman" charset="0"/>
                        </a:rPr>
                        <a:t>doit</a:t>
                      </a:r>
                      <a:r>
                        <a:rPr lang="en-US" sz="1000" kern="100" dirty="0">
                          <a:solidFill>
                            <a:srgbClr val="002060"/>
                          </a:solidFill>
                          <a:effectLst/>
                          <a:latin typeface="Avenir Book" charset="0"/>
                          <a:ea typeface="Calisto MT" charset="0"/>
                          <a:cs typeface="Times New Roman" charset="0"/>
                        </a:rPr>
                        <a:t> </a:t>
                      </a:r>
                      <a:r>
                        <a:rPr lang="fr" sz="1000" kern="100" dirty="0" err="1">
                          <a:solidFill>
                            <a:srgbClr val="002060"/>
                          </a:solidFill>
                          <a:latin typeface="Avenir Book" charset="0"/>
                          <a:ea typeface="Calisto MT" charset="0"/>
                          <a:cs typeface="Times New Roman" charset="0"/>
                        </a:rPr>
                        <a:t>ê</a:t>
                      </a:r>
                      <a:r>
                        <a:rPr lang="en-US" sz="1000" kern="100" dirty="0" err="1">
                          <a:solidFill>
                            <a:srgbClr val="002060"/>
                          </a:solidFill>
                          <a:effectLst/>
                          <a:latin typeface="Avenir Book" charset="0"/>
                          <a:ea typeface="Calisto MT" charset="0"/>
                          <a:cs typeface="Times New Roman" charset="0"/>
                        </a:rPr>
                        <a:t>tre</a:t>
                      </a:r>
                      <a:r>
                        <a:rPr lang="en-US" sz="1000" kern="100" dirty="0">
                          <a:solidFill>
                            <a:srgbClr val="002060"/>
                          </a:solidFill>
                          <a:effectLst/>
                          <a:latin typeface="Avenir Book" charset="0"/>
                          <a:ea typeface="Calisto MT" charset="0"/>
                          <a:cs typeface="Times New Roman" charset="0"/>
                        </a:rPr>
                        <a:t> </a:t>
                      </a:r>
                      <a:r>
                        <a:rPr lang="en-US" sz="1000" kern="100" dirty="0" err="1">
                          <a:solidFill>
                            <a:srgbClr val="002060"/>
                          </a:solidFill>
                          <a:effectLst/>
                          <a:latin typeface="Avenir Book" charset="0"/>
                          <a:ea typeface="Calisto MT" charset="0"/>
                          <a:cs typeface="Times New Roman" charset="0"/>
                        </a:rPr>
                        <a:t>l’auteur</a:t>
                      </a:r>
                      <a:r>
                        <a:rPr lang="en-US" sz="1000" kern="100" dirty="0">
                          <a:solidFill>
                            <a:srgbClr val="002060"/>
                          </a:solidFill>
                          <a:effectLst/>
                          <a:latin typeface="Avenir Book" charset="0"/>
                          <a:ea typeface="Calisto MT" charset="0"/>
                          <a:cs typeface="Times New Roman" charset="0"/>
                        </a:rPr>
                        <a:t> principal</a:t>
                      </a:r>
                    </a:p>
                  </a:txBody>
                  <a:tcPr marL="68580" marR="68580" marT="0" marB="0" anchor="ctr"/>
                </a:tc>
                <a:tc>
                  <a:txBody>
                    <a:bodyPr/>
                    <a:lstStyle/>
                    <a:p>
                      <a:pPr marL="0" marR="0" algn="ctr">
                        <a:lnSpc>
                          <a:spcPct val="100000"/>
                        </a:lnSpc>
                        <a:spcBef>
                          <a:spcPts val="0"/>
                        </a:spcBef>
                        <a:spcAft>
                          <a:spcPts val="600"/>
                        </a:spcAft>
                      </a:pPr>
                      <a:r>
                        <a:rPr lang="en-US" sz="1000" b="1" kern="100" dirty="0">
                          <a:solidFill>
                            <a:srgbClr val="002060"/>
                          </a:solidFill>
                          <a:effectLst/>
                          <a:latin typeface="Avenir Book" charset="0"/>
                          <a:ea typeface="Calisto MT" charset="0"/>
                          <a:cs typeface="Times New Roman" charset="0"/>
                        </a:rPr>
                        <a:t>10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6"/>
                  </a:ext>
                </a:extLst>
              </a:tr>
              <a:tr h="1054489">
                <a:tc>
                  <a:txBody>
                    <a:bodyPr/>
                    <a:lstStyle/>
                    <a:p>
                      <a:pPr marL="0" marR="0">
                        <a:lnSpc>
                          <a:spcPct val="100000"/>
                        </a:lnSpc>
                        <a:spcBef>
                          <a:spcPts val="0"/>
                        </a:spcBef>
                        <a:spcAft>
                          <a:spcPts val="0"/>
                        </a:spcAft>
                      </a:pPr>
                      <a:r>
                        <a:rPr lang="fr" sz="1000" b="1" kern="100" dirty="0">
                          <a:solidFill>
                            <a:srgbClr val="002060"/>
                          </a:solidFill>
                          <a:effectLst/>
                          <a:latin typeface="Avenir Book" charset="0"/>
                          <a:ea typeface="Calisto MT" charset="0"/>
                          <a:cs typeface="Times New Roman" charset="0"/>
                        </a:rPr>
                        <a:t>Auteur principal d’un article publié  dans une revue SANS comité de lecture mais avec contrôle éditorial</a:t>
                      </a:r>
                      <a:endParaRPr lang="en-US" sz="1000" b="1"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(ex : CL Spectrum, </a:t>
                      </a:r>
                      <a:r>
                        <a:rPr lang="fr" sz="1000" kern="100" dirty="0" err="1">
                          <a:solidFill>
                            <a:srgbClr val="002060"/>
                          </a:solidFill>
                          <a:effectLst/>
                          <a:latin typeface="Avenir Book" charset="0"/>
                          <a:ea typeface="Calisto MT" charset="0"/>
                          <a:cs typeface="Times New Roman" charset="0"/>
                        </a:rPr>
                        <a:t>Rev</a:t>
                      </a:r>
                      <a:r>
                        <a:rPr lang="fr" sz="1000" kern="100" dirty="0">
                          <a:solidFill>
                            <a:srgbClr val="002060"/>
                          </a:solidFill>
                          <a:effectLst/>
                          <a:latin typeface="Avenir Book" charset="0"/>
                          <a:ea typeface="Calisto MT" charset="0"/>
                          <a:cs typeface="Times New Roman" charset="0"/>
                        </a:rPr>
                        <a:t>. Cornea &amp; CL, Rev. </a:t>
                      </a:r>
                      <a:r>
                        <a:rPr lang="fr-CA" sz="1000" kern="100" dirty="0">
                          <a:solidFill>
                            <a:srgbClr val="002060"/>
                          </a:solidFill>
                          <a:effectLst/>
                          <a:latin typeface="Avenir Book" charset="0"/>
                          <a:ea typeface="Calisto MT" charset="0"/>
                          <a:cs typeface="Times New Roman" charset="0"/>
                        </a:rPr>
                        <a:t>O</a:t>
                      </a:r>
                      <a:r>
                        <a:rPr lang="fr" sz="1000" kern="100" dirty="0">
                          <a:solidFill>
                            <a:srgbClr val="002060"/>
                          </a:solidFill>
                          <a:effectLst/>
                          <a:latin typeface="Avenir Book" charset="0"/>
                          <a:ea typeface="Calisto MT" charset="0"/>
                          <a:cs typeface="Times New Roman" charset="0"/>
                        </a:rPr>
                        <a:t>f Optom.)</a:t>
                      </a: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voir détails ci-joint </a:t>
                      </a:r>
                      <a:endParaRPr lang="en-US" sz="1000" kern="100" dirty="0">
                        <a:solidFill>
                          <a:srgbClr val="002060"/>
                        </a:solidFill>
                        <a:effectLst/>
                        <a:latin typeface="Calisto MT" charset="0"/>
                        <a:ea typeface="Calisto MT" charset="0"/>
                        <a:cs typeface="Times New Roman" charset="0"/>
                      </a:endParaRPr>
                    </a:p>
                  </a:txBody>
                  <a:tcPr marL="68580" marR="68580" marT="0" marB="0" anchor="ctr"/>
                </a:tc>
                <a:tc>
                  <a:txBody>
                    <a:bodyPr/>
                    <a:lstStyle/>
                    <a:p>
                      <a:pPr marL="0" marR="0" algn="ctr">
                        <a:lnSpc>
                          <a:spcPct val="100000"/>
                        </a:lnSpc>
                        <a:spcBef>
                          <a:spcPts val="0"/>
                        </a:spcBef>
                        <a:spcAft>
                          <a:spcPts val="800"/>
                        </a:spcAft>
                      </a:pPr>
                      <a:r>
                        <a:rPr lang="en-US" sz="1000" b="1" kern="100" dirty="0">
                          <a:solidFill>
                            <a:srgbClr val="002060"/>
                          </a:solidFill>
                          <a:effectLst/>
                          <a:latin typeface="Avenir Book" charset="0"/>
                          <a:ea typeface="Calisto MT" charset="0"/>
                          <a:cs typeface="Times New Roman" charset="0"/>
                        </a:rPr>
                        <a:t>10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7"/>
                  </a:ext>
                </a:extLst>
              </a:tr>
              <a:tr h="1032792">
                <a:tc>
                  <a:txBody>
                    <a:bodyPr/>
                    <a:lstStyle/>
                    <a:p>
                      <a:pPr marL="0" marR="0">
                        <a:lnSpc>
                          <a:spcPct val="100000"/>
                        </a:lnSpc>
                        <a:spcBef>
                          <a:spcPts val="0"/>
                        </a:spcBef>
                        <a:spcAft>
                          <a:spcPts val="0"/>
                        </a:spcAft>
                      </a:pPr>
                      <a:r>
                        <a:rPr lang="en-US" sz="1000" b="1" kern="100" dirty="0">
                          <a:solidFill>
                            <a:srgbClr val="002060"/>
                          </a:solidFill>
                          <a:effectLst/>
                          <a:latin typeface="Avenir Book" charset="0"/>
                          <a:ea typeface="Calisto MT" charset="0"/>
                          <a:cs typeface="Times New Roman" charset="0"/>
                        </a:rPr>
                        <a:t>Quiz</a:t>
                      </a:r>
                      <a:r>
                        <a:rPr lang="en-US" sz="1000" b="1" kern="100" baseline="0" dirty="0">
                          <a:solidFill>
                            <a:srgbClr val="002060"/>
                          </a:solidFill>
                          <a:effectLst/>
                          <a:latin typeface="Avenir Book" charset="0"/>
                          <a:ea typeface="Calisto MT" charset="0"/>
                          <a:cs typeface="Times New Roman" charset="0"/>
                        </a:rPr>
                        <a:t> à </a:t>
                      </a:r>
                      <a:r>
                        <a:rPr lang="en-US" sz="1000" b="1" kern="100" baseline="0" dirty="0" err="1">
                          <a:solidFill>
                            <a:srgbClr val="002060"/>
                          </a:solidFill>
                          <a:effectLst/>
                          <a:latin typeface="Avenir Book" charset="0"/>
                          <a:ea typeface="Calisto MT" charset="0"/>
                          <a:cs typeface="Times New Roman" charset="0"/>
                        </a:rPr>
                        <a:t>choix</a:t>
                      </a:r>
                      <a:r>
                        <a:rPr lang="en-US" sz="1000" b="1" kern="100" baseline="0" dirty="0">
                          <a:solidFill>
                            <a:srgbClr val="002060"/>
                          </a:solidFill>
                          <a:effectLst/>
                          <a:latin typeface="Avenir Book" charset="0"/>
                          <a:ea typeface="Calisto MT" charset="0"/>
                          <a:cs typeface="Times New Roman" charset="0"/>
                        </a:rPr>
                        <a:t> multiple </a:t>
                      </a:r>
                      <a:r>
                        <a:rPr lang="en-US" sz="1000" b="1" kern="100" baseline="0" dirty="0" err="1">
                          <a:solidFill>
                            <a:srgbClr val="002060"/>
                          </a:solidFill>
                          <a:effectLst/>
                          <a:latin typeface="Avenir Book" charset="0"/>
                          <a:ea typeface="Calisto MT" charset="0"/>
                          <a:cs typeface="Times New Roman" charset="0"/>
                        </a:rPr>
                        <a:t>portant</a:t>
                      </a:r>
                      <a:r>
                        <a:rPr lang="en-US" sz="1000" b="1" kern="100" baseline="0" dirty="0">
                          <a:solidFill>
                            <a:srgbClr val="002060"/>
                          </a:solidFill>
                          <a:effectLst/>
                          <a:latin typeface="Avenir Book" charset="0"/>
                          <a:ea typeface="Calisto MT" charset="0"/>
                          <a:cs typeface="Times New Roman" charset="0"/>
                        </a:rPr>
                        <a:t> sur les </a:t>
                      </a:r>
                      <a:r>
                        <a:rPr lang="en-US" sz="1000" b="1" kern="100" baseline="0" dirty="0" err="1">
                          <a:solidFill>
                            <a:srgbClr val="002060"/>
                          </a:solidFill>
                          <a:effectLst/>
                          <a:latin typeface="Avenir Book" charset="0"/>
                          <a:ea typeface="Calisto MT" charset="0"/>
                          <a:cs typeface="Times New Roman" charset="0"/>
                        </a:rPr>
                        <a:t>lentilles</a:t>
                      </a:r>
                      <a:r>
                        <a:rPr lang="en-US" sz="1000" b="1" kern="100" baseline="0" dirty="0">
                          <a:solidFill>
                            <a:srgbClr val="002060"/>
                          </a:solidFill>
                          <a:effectLst/>
                          <a:latin typeface="Avenir Book" charset="0"/>
                          <a:ea typeface="Calisto MT" charset="0"/>
                          <a:cs typeface="Times New Roman" charset="0"/>
                        </a:rPr>
                        <a:t> </a:t>
                      </a:r>
                      <a:r>
                        <a:rPr lang="en-US" sz="1000" b="1" kern="100" baseline="0" dirty="0" err="1">
                          <a:solidFill>
                            <a:srgbClr val="002060"/>
                          </a:solidFill>
                          <a:effectLst/>
                          <a:latin typeface="Avenir Book" charset="0"/>
                          <a:ea typeface="Calisto MT" charset="0"/>
                          <a:cs typeface="Times New Roman" charset="0"/>
                        </a:rPr>
                        <a:t>sclérales</a:t>
                      </a:r>
                      <a:r>
                        <a:rPr lang="en-US" sz="1000" b="1" kern="100" baseline="0" dirty="0">
                          <a:solidFill>
                            <a:srgbClr val="002060"/>
                          </a:solidFill>
                          <a:effectLst/>
                          <a:latin typeface="Avenir Book" charset="0"/>
                          <a:ea typeface="Calisto MT" charset="0"/>
                          <a:cs typeface="Times New Roman" charset="0"/>
                        </a:rPr>
                        <a:t> </a:t>
                      </a:r>
                      <a:endParaRPr lang="en-US" sz="1000" b="1" kern="100" dirty="0">
                        <a:solidFill>
                          <a:srgbClr val="002060"/>
                        </a:solidFill>
                        <a:effectLst/>
                        <a:latin typeface="Avenir Book" charset="0"/>
                        <a:ea typeface="Calisto MT" charset="0"/>
                        <a:cs typeface="Times New Roman" charset="0"/>
                      </a:endParaRP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Lien disponible sur le site web du SLS</a:t>
                      </a: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Le candidat peut,</a:t>
                      </a:r>
                      <a:r>
                        <a:rPr lang="fr" sz="1000" kern="100" baseline="0" dirty="0">
                          <a:solidFill>
                            <a:srgbClr val="002060"/>
                          </a:solidFill>
                          <a:effectLst/>
                          <a:latin typeface="Avenir Book" charset="0"/>
                          <a:ea typeface="Calisto MT" charset="0"/>
                          <a:cs typeface="Times New Roman" charset="0"/>
                        </a:rPr>
                        <a:t> en cas d’échec, </a:t>
                      </a:r>
                      <a:r>
                        <a:rPr lang="fr" sz="1000" kern="100" dirty="0">
                          <a:solidFill>
                            <a:srgbClr val="002060"/>
                          </a:solidFill>
                          <a:effectLst/>
                          <a:latin typeface="Avenir Book" charset="0"/>
                          <a:ea typeface="Calisto MT" charset="0"/>
                          <a:cs typeface="Times New Roman" charset="0"/>
                        </a:rPr>
                        <a:t> tenter</a:t>
                      </a:r>
                      <a:r>
                        <a:rPr lang="fr" sz="1000" kern="100" baseline="0" dirty="0">
                          <a:solidFill>
                            <a:srgbClr val="002060"/>
                          </a:solidFill>
                          <a:effectLst/>
                          <a:latin typeface="Avenir Book" charset="0"/>
                          <a:ea typeface="Calisto MT" charset="0"/>
                          <a:cs typeface="Times New Roman" charset="0"/>
                        </a:rPr>
                        <a:t> deux autres fois maximum</a:t>
                      </a:r>
                    </a:p>
                    <a:p>
                      <a:pPr marL="171450" marR="0" indent="-171450">
                        <a:lnSpc>
                          <a:spcPct val="100000"/>
                        </a:lnSpc>
                        <a:spcBef>
                          <a:spcPts val="0"/>
                        </a:spcBef>
                        <a:spcAft>
                          <a:spcPts val="0"/>
                        </a:spcAft>
                        <a:buFont typeface="Arial" charset="0"/>
                        <a:buChar char="•"/>
                      </a:pPr>
                      <a:r>
                        <a:rPr lang="fr" sz="1000" kern="100" dirty="0">
                          <a:solidFill>
                            <a:srgbClr val="002060"/>
                          </a:solidFill>
                          <a:effectLst/>
                          <a:latin typeface="Avenir Book" charset="0"/>
                          <a:ea typeface="Calisto MT" charset="0"/>
                          <a:cs typeface="Times New Roman" charset="0"/>
                        </a:rPr>
                        <a:t>Les points seront alloués une fois le test réussi</a:t>
                      </a:r>
                    </a:p>
                  </a:txBody>
                  <a:tcPr marL="68580" marR="68580" marT="0" marB="0" anchor="ctr"/>
                </a:tc>
                <a:tc>
                  <a:txBody>
                    <a:bodyPr/>
                    <a:lstStyle/>
                    <a:p>
                      <a:pPr marL="0" marR="0" algn="ctr">
                        <a:lnSpc>
                          <a:spcPct val="100000"/>
                        </a:lnSpc>
                        <a:spcBef>
                          <a:spcPts val="0"/>
                        </a:spcBef>
                        <a:spcAft>
                          <a:spcPts val="600"/>
                        </a:spcAft>
                      </a:pPr>
                      <a:r>
                        <a:rPr lang="en-US" sz="1000" b="1" kern="100" dirty="0">
                          <a:solidFill>
                            <a:srgbClr val="002060"/>
                          </a:solidFill>
                          <a:effectLst/>
                          <a:latin typeface="Avenir Book" charset="0"/>
                          <a:ea typeface="Calisto MT" charset="0"/>
                          <a:cs typeface="Times New Roman" charset="0"/>
                        </a:rPr>
                        <a:t>10</a:t>
                      </a:r>
                      <a:endParaRPr lang="en-US" sz="1000" b="1" kern="100" dirty="0">
                        <a:solidFill>
                          <a:srgbClr val="002060"/>
                        </a:solidFill>
                        <a:effectLst/>
                        <a:latin typeface="Calisto MT" charset="0"/>
                        <a:ea typeface="Calisto MT" charset="0"/>
                        <a:cs typeface="Times New Roman"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16" name="Text Box 19"/>
          <p:cNvSpPr txBox="1">
            <a:spLocks noChangeArrowheads="1"/>
          </p:cNvSpPr>
          <p:nvPr/>
        </p:nvSpPr>
        <p:spPr bwMode="auto">
          <a:xfrm>
            <a:off x="380998" y="477837"/>
            <a:ext cx="2586038" cy="6837364"/>
          </a:xfrm>
          <a:prstGeom prst="rect">
            <a:avLst/>
          </a:prstGeom>
          <a:solidFill>
            <a:schemeClr val="bg1"/>
          </a:soli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91440" rIns="91440" bIns="91440" anchor="t" anchorCtr="0" upright="1">
            <a:noAutofit/>
          </a:bodyPr>
          <a:lstStyle/>
          <a:p>
            <a:pPr algn="ctr">
              <a:lnSpc>
                <a:spcPct val="115000"/>
              </a:lnSpc>
              <a:spcAft>
                <a:spcPts val="600"/>
              </a:spcAft>
            </a:pPr>
            <a:r>
              <a:rPr lang="fr" sz="1600" kern="100" dirty="0">
                <a:solidFill>
                  <a:srgbClr val="002060"/>
                </a:solidFill>
                <a:latin typeface="Avenir Heavy" charset="0"/>
                <a:ea typeface="Calisto MT" charset="0"/>
                <a:cs typeface="Times New Roman" charset="0"/>
              </a:rPr>
              <a:t>Prérequis exigés pour devenir </a:t>
            </a:r>
            <a:r>
              <a:rPr lang="fr" sz="1600" kern="100" dirty="0" err="1">
                <a:solidFill>
                  <a:srgbClr val="002060"/>
                </a:solidFill>
                <a:latin typeface="Avenir Heavy" charset="0"/>
                <a:ea typeface="Calisto MT" charset="0"/>
                <a:cs typeface="Times New Roman" charset="0"/>
              </a:rPr>
              <a:t>Fellow</a:t>
            </a:r>
            <a:endParaRPr lang="en-US" sz="1600" kern="100" dirty="0">
              <a:solidFill>
                <a:srgbClr val="002060"/>
              </a:solidFill>
              <a:latin typeface="Calisto MT" charset="0"/>
              <a:ea typeface="Calisto MT" charset="0"/>
              <a:cs typeface="Times New Roman" charset="0"/>
            </a:endParaRPr>
          </a:p>
          <a:p>
            <a:pPr marL="0" marR="0" algn="ctr">
              <a:lnSpc>
                <a:spcPct val="115000"/>
              </a:lnSpc>
              <a:spcBef>
                <a:spcPts val="0"/>
              </a:spcBef>
              <a:spcAft>
                <a:spcPts val="600"/>
              </a:spcAft>
            </a:pPr>
            <a:r>
              <a:rPr lang="en-US" sz="1200" kern="100" dirty="0">
                <a:solidFill>
                  <a:srgbClr val="002060"/>
                </a:solidFill>
                <a:effectLst/>
                <a:latin typeface="Avenir Book" charset="0"/>
                <a:ea typeface="Calisto MT" charset="0"/>
                <a:cs typeface="Times New Roman" charset="0"/>
              </a:rPr>
              <a:t> </a:t>
            </a:r>
            <a:endParaRPr lang="en-US" sz="1200" kern="100" dirty="0">
              <a:solidFill>
                <a:srgbClr val="002060"/>
              </a:solidFill>
              <a:effectLst/>
              <a:latin typeface="Calisto MT" charset="0"/>
              <a:ea typeface="Calisto MT" charset="0"/>
              <a:cs typeface="Times New Roman" charset="0"/>
            </a:endParaRPr>
          </a:p>
          <a:p>
            <a:pPr algn="ctr">
              <a:lnSpc>
                <a:spcPct val="115000"/>
              </a:lnSpc>
              <a:spcAft>
                <a:spcPts val="600"/>
              </a:spcAft>
            </a:pPr>
            <a:r>
              <a:rPr lang="fr" sz="1200" kern="100" dirty="0">
                <a:solidFill>
                  <a:srgbClr val="002060"/>
                </a:solidFill>
                <a:latin typeface="Avenir Book" charset="0"/>
                <a:ea typeface="Calisto MT" charset="0"/>
                <a:cs typeface="Times New Roman" charset="0"/>
              </a:rPr>
              <a:t>Tout ophtalmologiste, optométriste ou </a:t>
            </a:r>
            <a:r>
              <a:rPr lang="fr" sz="1200" kern="100" dirty="0" err="1">
                <a:solidFill>
                  <a:srgbClr val="002060"/>
                </a:solidFill>
                <a:latin typeface="Avenir Book" charset="0"/>
                <a:ea typeface="Calisto MT" charset="0"/>
                <a:cs typeface="Times New Roman" charset="0"/>
              </a:rPr>
              <a:t>Fellow</a:t>
            </a:r>
            <a:r>
              <a:rPr lang="fr" sz="1200" kern="100" dirty="0">
                <a:solidFill>
                  <a:srgbClr val="002060"/>
                </a:solidFill>
                <a:latin typeface="Avenir Book" charset="0"/>
                <a:ea typeface="Calisto MT" charset="0"/>
                <a:cs typeface="Times New Roman" charset="0"/>
              </a:rPr>
              <a:t> de la Contact Lens Society of </a:t>
            </a:r>
            <a:r>
              <a:rPr lang="fr" sz="1200" kern="100" dirty="0" err="1">
                <a:solidFill>
                  <a:srgbClr val="002060"/>
                </a:solidFill>
                <a:latin typeface="Avenir Book" charset="0"/>
                <a:ea typeface="Calisto MT" charset="0"/>
                <a:cs typeface="Times New Roman" charset="0"/>
              </a:rPr>
              <a:t>America</a:t>
            </a:r>
            <a:r>
              <a:rPr lang="fr" sz="1200" kern="100" dirty="0">
                <a:solidFill>
                  <a:srgbClr val="002060"/>
                </a:solidFill>
                <a:latin typeface="Avenir Book" charset="0"/>
                <a:ea typeface="Calisto MT" charset="0"/>
                <a:cs typeface="Times New Roman" charset="0"/>
              </a:rPr>
              <a:t> (FCLSA)) qui est en mesure de démontrer une expertise en lentilles sclérales peut devenir  candidat au </a:t>
            </a:r>
            <a:r>
              <a:rPr lang="fr" sz="1200" kern="100" dirty="0" err="1">
                <a:solidFill>
                  <a:srgbClr val="002060"/>
                </a:solidFill>
                <a:latin typeface="Avenir Book" charset="0"/>
                <a:ea typeface="Calisto MT" charset="0"/>
                <a:cs typeface="Times New Roman" charset="0"/>
              </a:rPr>
              <a:t>Fellowship</a:t>
            </a:r>
            <a:r>
              <a:rPr lang="fr" sz="1200" kern="100" dirty="0">
                <a:solidFill>
                  <a:srgbClr val="002060"/>
                </a:solidFill>
                <a:latin typeface="Avenir Book" charset="0"/>
                <a:ea typeface="Calisto MT" charset="0"/>
                <a:cs typeface="Times New Roman" charset="0"/>
              </a:rPr>
              <a:t> de la SLS. </a:t>
            </a:r>
            <a:r>
              <a:rPr lang="en-US" sz="1200" kern="100" dirty="0">
                <a:solidFill>
                  <a:srgbClr val="002060"/>
                </a:solidFill>
                <a:effectLst/>
                <a:latin typeface="Avenir Book" charset="0"/>
                <a:ea typeface="Calisto MT" charset="0"/>
                <a:cs typeface="Times New Roman" charset="0"/>
              </a:rPr>
              <a:t> </a:t>
            </a:r>
            <a:endParaRPr lang="en-US" sz="1200" kern="100" dirty="0">
              <a:solidFill>
                <a:srgbClr val="002060"/>
              </a:solidFill>
              <a:latin typeface="Avenir Book" charset="0"/>
              <a:ea typeface="Calisto MT" charset="0"/>
              <a:cs typeface="Times New Roman" charset="0"/>
            </a:endParaRPr>
          </a:p>
          <a:p>
            <a:pPr algn="ctr">
              <a:lnSpc>
                <a:spcPct val="115000"/>
              </a:lnSpc>
              <a:spcAft>
                <a:spcPts val="600"/>
              </a:spcAft>
            </a:pPr>
            <a:r>
              <a:rPr lang="fr" sz="1200" kern="100" dirty="0">
                <a:solidFill>
                  <a:srgbClr val="002060"/>
                </a:solidFill>
                <a:latin typeface="Avenir Book" charset="0"/>
                <a:ea typeface="Calisto MT" charset="0"/>
                <a:cs typeface="Times New Roman" charset="0"/>
              </a:rPr>
              <a:t>Le candidat doit acquitter les frais d’ouverture de dossier et compléter le processus de  sa candidature dans un délai de 3 ans. </a:t>
            </a:r>
            <a:endParaRPr lang="en-US" sz="1200" kern="100" dirty="0">
              <a:solidFill>
                <a:srgbClr val="002060"/>
              </a:solidFill>
              <a:effectLst/>
              <a:latin typeface="Calisto MT" charset="0"/>
              <a:ea typeface="Calisto MT" charset="0"/>
              <a:cs typeface="Times New Roman" charset="0"/>
            </a:endParaRPr>
          </a:p>
          <a:p>
            <a:pPr algn="ctr">
              <a:lnSpc>
                <a:spcPct val="115000"/>
              </a:lnSpc>
              <a:spcAft>
                <a:spcPts val="600"/>
              </a:spcAft>
            </a:pPr>
            <a:r>
              <a:rPr lang="fr" sz="1200" kern="100" dirty="0">
                <a:solidFill>
                  <a:srgbClr val="002060"/>
                </a:solidFill>
                <a:latin typeface="Avenir Book" charset="0"/>
                <a:ea typeface="Calisto MT" charset="0"/>
                <a:cs typeface="Times New Roman" charset="0"/>
              </a:rPr>
              <a:t>Le candidat </a:t>
            </a:r>
            <a:r>
              <a:rPr lang="fr" sz="1200" u="sng" kern="100" dirty="0">
                <a:solidFill>
                  <a:srgbClr val="002060"/>
                </a:solidFill>
                <a:latin typeface="Avenir Book" charset="0"/>
                <a:ea typeface="Calisto MT" charset="0"/>
                <a:cs typeface="Times New Roman" charset="0"/>
              </a:rPr>
              <a:t>doit</a:t>
            </a:r>
            <a:r>
              <a:rPr lang="fr" sz="1200" kern="100" dirty="0">
                <a:solidFill>
                  <a:srgbClr val="002060"/>
                </a:solidFill>
                <a:latin typeface="Avenir Book" charset="0"/>
                <a:ea typeface="Calisto MT" charset="0"/>
                <a:cs typeface="Times New Roman" charset="0"/>
              </a:rPr>
              <a:t> cumuler un total de 60 points, dont 20 doivent provenir de la rédaction d’un rapport de cas que le candidat a traité. Ces cas sont révisés par des </a:t>
            </a:r>
            <a:r>
              <a:rPr lang="fr" sz="1200" kern="100" dirty="0" err="1">
                <a:solidFill>
                  <a:srgbClr val="002060"/>
                </a:solidFill>
                <a:latin typeface="Avenir Book" charset="0"/>
                <a:ea typeface="Calisto MT" charset="0"/>
                <a:cs typeface="Times New Roman" charset="0"/>
              </a:rPr>
              <a:t>Fellows</a:t>
            </a:r>
            <a:r>
              <a:rPr lang="fr" sz="1200" kern="100" dirty="0">
                <a:solidFill>
                  <a:srgbClr val="002060"/>
                </a:solidFill>
                <a:latin typeface="Avenir Book" charset="0"/>
                <a:ea typeface="Calisto MT" charset="0"/>
                <a:cs typeface="Times New Roman" charset="0"/>
              </a:rPr>
              <a:t> et peuvent être resoumis, après correction, jusqu’à deux fois au maximum. En cas d’échecs répétés, un autre cas doit être soumis.</a:t>
            </a:r>
            <a:endParaRPr lang="en-US" sz="1200" kern="100" dirty="0">
              <a:solidFill>
                <a:srgbClr val="002060"/>
              </a:solidFill>
              <a:latin typeface="Calisto MT" charset="0"/>
              <a:ea typeface="Calisto MT" charset="0"/>
              <a:cs typeface="Times New Roman" charset="0"/>
            </a:endParaRPr>
          </a:p>
          <a:p>
            <a:pPr algn="ctr">
              <a:lnSpc>
                <a:spcPct val="115000"/>
              </a:lnSpc>
              <a:spcAft>
                <a:spcPts val="600"/>
              </a:spcAft>
            </a:pPr>
            <a:r>
              <a:rPr lang="fr" sz="1200" kern="100" dirty="0">
                <a:solidFill>
                  <a:srgbClr val="002060"/>
                </a:solidFill>
                <a:latin typeface="Avenir Book" charset="0"/>
                <a:ea typeface="Calisto MT" charset="0"/>
                <a:cs typeface="Times New Roman" charset="0"/>
              </a:rPr>
              <a:t>Les 40 points restant peuvent être obtenus de diverses façons (voir tableau des points ci-contre)</a:t>
            </a:r>
            <a:endParaRPr lang="en-US" sz="1200" kern="100" dirty="0">
              <a:solidFill>
                <a:srgbClr val="002060"/>
              </a:solidFill>
              <a:effectLst/>
              <a:latin typeface="Calisto MT" charset="0"/>
              <a:ea typeface="Calisto MT" charset="0"/>
              <a:cs typeface="Times New Roman" charset="0"/>
            </a:endParaRPr>
          </a:p>
        </p:txBody>
      </p:sp>
      <p:sp>
        <p:nvSpPr>
          <p:cNvPr id="2" name="Rectangle 1"/>
          <p:cNvSpPr/>
          <p:nvPr/>
        </p:nvSpPr>
        <p:spPr>
          <a:xfrm>
            <a:off x="3464717" y="381000"/>
            <a:ext cx="3124199" cy="362407"/>
          </a:xfrm>
          <a:prstGeom prst="rect">
            <a:avLst/>
          </a:prstGeom>
        </p:spPr>
        <p:txBody>
          <a:bodyPr wrap="square">
            <a:spAutoFit/>
          </a:bodyPr>
          <a:lstStyle/>
          <a:p>
            <a:pPr algn="ctr">
              <a:lnSpc>
                <a:spcPct val="115000"/>
              </a:lnSpc>
              <a:spcAft>
                <a:spcPts val="600"/>
              </a:spcAft>
            </a:pPr>
            <a:r>
              <a:rPr lang="en-US" sz="1600" kern="100" dirty="0">
                <a:solidFill>
                  <a:srgbClr val="002060"/>
                </a:solidFill>
                <a:latin typeface="Avenir Heavy" charset="0"/>
                <a:ea typeface="Calisto MT" charset="0"/>
                <a:cs typeface="Times New Roman" charset="0"/>
              </a:rPr>
              <a:t>Tableau des points</a:t>
            </a:r>
            <a:endParaRPr lang="en-US" sz="1600" kern="100" dirty="0">
              <a:solidFill>
                <a:srgbClr val="002060"/>
              </a:solidFill>
              <a:latin typeface="Calisto MT" charset="0"/>
              <a:ea typeface="Calisto MT" charset="0"/>
              <a:cs typeface="Times New Roman" charset="0"/>
            </a:endParaRPr>
          </a:p>
        </p:txBody>
      </p:sp>
    </p:spTree>
    <p:extLst>
      <p:ext uri="{BB962C8B-B14F-4D97-AF65-F5344CB8AC3E}">
        <p14:creationId xmlns:p14="http://schemas.microsoft.com/office/powerpoint/2010/main" val="1548720708"/>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Promote your business the easy way. This brochure template is already laid out for you. Just add information about your business: Insert your company logo, your own photos, and change the colors to get the polished, professional look you want.</APDescription>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848878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2012-07-27T17:26:00+00:00</AssetStart>
    <FriendlyTitle xmlns="4873beb7-5857-4685-be1f-d57550cc96cc" xsi:nil="true"/>
    <MarketSpecific xmlns="4873beb7-5857-4685-be1f-d57550cc96cc">false</MarketSpecific>
    <TPNamespace xmlns="4873beb7-5857-4685-be1f-d57550cc96cc" xsi:nil="true"/>
    <PublishStatusLookup xmlns="4873beb7-5857-4685-be1f-d57550cc96cc">
      <Value>1603425</Value>
    </PublishStatusLookup>
    <APAuthor xmlns="4873beb7-5857-4685-be1f-d57550cc96cc">
      <UserInfo>
        <DisplayName>REDMOND\v-vaddu</DisplayName>
        <AccountId>2567</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TP103112828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customXml/itemProps2.xml><?xml version="1.0" encoding="utf-8"?>
<ds:datastoreItem xmlns:ds="http://schemas.openxmlformats.org/officeDocument/2006/customXml" ds:itemID="{29D5C73B-A606-4AC3-84BC-B9FE47B66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E32F16-139C-406D-87C5-ECC5DE68882E}">
  <ds:schemaRef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tf03112830</Template>
  <TotalTime>0</TotalTime>
  <Words>474</Words>
  <Application>Microsoft Macintosh PowerPoint</Application>
  <PresentationFormat>Custom</PresentationFormat>
  <Paragraphs>75</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Avenir Book</vt:lpstr>
      <vt:lpstr>Avenir Heavy</vt:lpstr>
      <vt:lpstr>Calibri</vt:lpstr>
      <vt:lpstr>Calisto MT</vt:lpstr>
      <vt:lpstr>Cambria</vt:lpstr>
      <vt:lpstr>Symbol</vt:lpstr>
      <vt:lpstr>BrochureColor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2017-05-27T23:04:43Z</dcterms:created>
  <dcterms:modified xsi:type="dcterms:W3CDTF">2019-02-11T06:00:50Z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